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67" r:id="rId6"/>
    <p:sldId id="263" r:id="rId7"/>
    <p:sldId id="259" r:id="rId8"/>
    <p:sldId id="264" r:id="rId9"/>
    <p:sldId id="260" r:id="rId10"/>
    <p:sldId id="261" r:id="rId11"/>
    <p:sldId id="265" r:id="rId12"/>
    <p:sldId id="266" r:id="rId13"/>
    <p:sldId id="268" r:id="rId14"/>
    <p:sldId id="262" r:id="rId15"/>
    <p:sldId id="271" r:id="rId16"/>
    <p:sldId id="270" r:id="rId17"/>
    <p:sldId id="269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fade/>
  </p:transition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mailto:info@reuchlen.com?subject=Nachricht" TargetMode="External"/><Relationship Id="rId3" Type="http://schemas.openxmlformats.org/officeDocument/2006/relationships/hyperlink" Target="mailto:jobs@reuchlen.com?subject=Jobs" TargetMode="External"/><Relationship Id="rId7" Type="http://schemas.openxmlformats.org/officeDocument/2006/relationships/hyperlink" Target="https://www.linkedin.com/company/august-reuchlen-gmbh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hyperlink" Target="https://www.xing.com/profile/August_ReuchlenGmbH" TargetMode="External"/><Relationship Id="rId5" Type="http://schemas.openxmlformats.org/officeDocument/2006/relationships/hyperlink" Target="https://reuchlen.com/newsletter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openxmlformats.org/officeDocument/2006/relationships/hyperlink" Target="https://www.facebook.com/pg/August-Reuchlen-GmbH-106503457846546/post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0C6F4-B0A9-4DFF-8D62-EBDDA1D8B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748" y="2452766"/>
            <a:ext cx="8679915" cy="1019381"/>
          </a:xfrm>
        </p:spPr>
        <p:txBody>
          <a:bodyPr/>
          <a:lstStyle/>
          <a:p>
            <a:r>
              <a:rPr lang="de-DE" spc="0" dirty="0">
                <a:latin typeface="Frutiger LT 55 Roman" panose="020B0602020204020204" pitchFamily="34" charset="0"/>
              </a:rPr>
              <a:t>Herzlich Willkommen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E921D6-A9B3-4D1F-8541-80F6C1A17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748" y="3613498"/>
            <a:ext cx="8673427" cy="1019382"/>
          </a:xfrm>
        </p:spPr>
        <p:txBody>
          <a:bodyPr>
            <a:normAutofit/>
          </a:bodyPr>
          <a:lstStyle/>
          <a:p>
            <a:r>
              <a:rPr lang="de-DE" sz="2550" dirty="0">
                <a:latin typeface="Frutiger LT 55 Roman" panose="020B0602020204020204" pitchFamily="34" charset="0"/>
              </a:rPr>
              <a:t>bei der August </a:t>
            </a:r>
            <a:r>
              <a:rPr lang="de-DE" sz="2550" dirty="0" err="1">
                <a:latin typeface="Frutiger LT 55 Roman" panose="020B0602020204020204" pitchFamily="34" charset="0"/>
              </a:rPr>
              <a:t>Reuchlen</a:t>
            </a:r>
            <a:r>
              <a:rPr lang="de-DE" sz="2550" dirty="0">
                <a:latin typeface="Frutiger LT 55 Roman" panose="020B0602020204020204" pitchFamily="34" charset="0"/>
              </a:rPr>
              <a:t> GmbH in Tuttlingen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7E81881-8FC5-4FE1-AB73-5F098652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E2640D9-C0C5-40E9-AC7D-407436F2658E}"/>
              </a:ext>
            </a:extLst>
          </p:cNvPr>
          <p:cNvSpPr txBox="1"/>
          <p:nvPr/>
        </p:nvSpPr>
        <p:spPr>
          <a:xfrm>
            <a:off x="1590520" y="5782229"/>
            <a:ext cx="90075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CHIRURGISCHE INSTRUMENTE FÜR DIE MEDIZINTECHNIK</a:t>
            </a:r>
          </a:p>
        </p:txBody>
      </p:sp>
    </p:spTree>
    <p:extLst>
      <p:ext uri="{BB962C8B-B14F-4D97-AF65-F5344CB8AC3E}">
        <p14:creationId xmlns:p14="http://schemas.microsoft.com/office/powerpoint/2010/main" val="361996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9000">
        <p:fade/>
      </p:transition>
    </mc:Choice>
    <mc:Fallback xmlns="">
      <p:transition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73C6321-FA51-4F5B-AD8F-0DC713D7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70116EF-6643-409A-AF3E-4593A8EA3A03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CB341D-C45B-4635-BA3A-83A292EA2B5F}"/>
              </a:ext>
            </a:extLst>
          </p:cNvPr>
          <p:cNvSpPr txBox="1"/>
          <p:nvPr/>
        </p:nvSpPr>
        <p:spPr>
          <a:xfrm>
            <a:off x="392120" y="2906587"/>
            <a:ext cx="2169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Caspar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C87C8E-18FB-4A60-BF04-A0394CE56950}"/>
              </a:ext>
            </a:extLst>
          </p:cNvPr>
          <p:cNvSpPr/>
          <p:nvPr/>
        </p:nvSpPr>
        <p:spPr>
          <a:xfrm>
            <a:off x="3027250" y="4635372"/>
            <a:ext cx="8887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latin typeface="Frutiger LT 55 Roman" panose="020B0602020204020204" pitchFamily="34" charset="0"/>
              </a:rPr>
              <a:t>Retraktor</a:t>
            </a:r>
            <a:r>
              <a:rPr lang="de-DE" b="1" dirty="0">
                <a:latin typeface="Frutiger LT 55 Roman" panose="020B0602020204020204" pitchFamily="34" charset="0"/>
              </a:rPr>
              <a:t>-System</a:t>
            </a:r>
          </a:p>
          <a:p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r>
              <a:rPr lang="de-DE" dirty="0">
                <a:latin typeface="Frutiger LT 55 Roman" panose="020B0602020204020204" pitchFamily="34" charset="0"/>
                <a:sym typeface="Wingdings" pitchFamily="2" charset="2"/>
              </a:rPr>
              <a:t>für Halswirbel und Lendenwirbelsäule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C7C2599-EC24-4B43-BF0F-BC6B85B49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5C7130A-EFA5-457B-A796-0AB1B6D2D72E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Retraktoren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Valven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Zubehör</a:t>
            </a:r>
          </a:p>
        </p:txBody>
      </p:sp>
    </p:spTree>
    <p:extLst>
      <p:ext uri="{BB962C8B-B14F-4D97-AF65-F5344CB8AC3E}">
        <p14:creationId xmlns:p14="http://schemas.microsoft.com/office/powerpoint/2010/main" val="19229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73C6321-FA51-4F5B-AD8F-0DC713D7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70116EF-6643-409A-AF3E-4593A8EA3A03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CB341D-C45B-4635-BA3A-83A292EA2B5F}"/>
              </a:ext>
            </a:extLst>
          </p:cNvPr>
          <p:cNvSpPr txBox="1"/>
          <p:nvPr/>
        </p:nvSpPr>
        <p:spPr>
          <a:xfrm>
            <a:off x="392120" y="3048798"/>
            <a:ext cx="21690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McCulloch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C87C8E-18FB-4A60-BF04-A0394CE56950}"/>
              </a:ext>
            </a:extLst>
          </p:cNvPr>
          <p:cNvSpPr/>
          <p:nvPr/>
        </p:nvSpPr>
        <p:spPr>
          <a:xfrm>
            <a:off x="3027250" y="4635372"/>
            <a:ext cx="85013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latin typeface="Frutiger LT 55 Roman" panose="020B0602020204020204" pitchFamily="34" charset="0"/>
              </a:rPr>
              <a:t>Retraktor</a:t>
            </a:r>
            <a:r>
              <a:rPr lang="de-DE" b="1" dirty="0">
                <a:latin typeface="Frutiger LT 55 Roman" panose="020B0602020204020204" pitchFamily="34" charset="0"/>
              </a:rPr>
              <a:t>-System für Bandscheibenerkrankung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Frutiger LT 55 Roman" panose="020B0602020204020204" pitchFamily="34" charset="0"/>
              </a:rPr>
              <a:t>Beschichtung verhindert das Reflektieren von Lichtreflexen</a:t>
            </a: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Frutiger LT 55 Roman" panose="020B0602020204020204" pitchFamily="34" charset="0"/>
              </a:rPr>
              <a:t>Zahnstangenmechanik mit feinem Zahngetriebe</a:t>
            </a: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Frutiger LT 55 Roman" panose="020B0602020204020204" pitchFamily="34" charset="0"/>
              </a:rPr>
              <a:t>In Stahl und Titan verfügbar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C7C2599-EC24-4B43-BF0F-BC6B85B49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57CFC49-0137-4FA8-A517-44D51B87DE61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Retraktoren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Valven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Zubehör</a:t>
            </a:r>
          </a:p>
        </p:txBody>
      </p:sp>
    </p:spTree>
    <p:extLst>
      <p:ext uri="{BB962C8B-B14F-4D97-AF65-F5344CB8AC3E}">
        <p14:creationId xmlns:p14="http://schemas.microsoft.com/office/powerpoint/2010/main" val="28282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0E92598-A56A-459D-A75F-BEF75561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F3DA59A-A7E4-46AF-8721-0A0AE15F8B19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390116-1B0E-43F0-9AB6-B9574EF08693}"/>
              </a:ext>
            </a:extLst>
          </p:cNvPr>
          <p:cNvSpPr txBox="1"/>
          <p:nvPr/>
        </p:nvSpPr>
        <p:spPr>
          <a:xfrm>
            <a:off x="442994" y="2998112"/>
            <a:ext cx="21690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Ring</a:t>
            </a:r>
          </a:p>
          <a:p>
            <a:r>
              <a:rPr lang="de-DE" sz="2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Retraktor</a:t>
            </a:r>
            <a:endParaRPr lang="de-DE" sz="26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CE5502-5547-4213-BC5B-35EA8E5CE902}"/>
              </a:ext>
            </a:extLst>
          </p:cNvPr>
          <p:cNvSpPr/>
          <p:nvPr/>
        </p:nvSpPr>
        <p:spPr>
          <a:xfrm>
            <a:off x="3027250" y="4635372"/>
            <a:ext cx="72076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Frutiger LT 55 Roman" panose="020B0602020204020204" pitchFamily="34" charset="0"/>
              </a:rPr>
              <a:t>Tisch-</a:t>
            </a:r>
            <a:r>
              <a:rPr lang="de-DE" b="1" dirty="0" err="1">
                <a:latin typeface="Frutiger LT 55 Roman" panose="020B0602020204020204" pitchFamily="34" charset="0"/>
              </a:rPr>
              <a:t>Retraktor</a:t>
            </a:r>
            <a:r>
              <a:rPr lang="de-DE" b="1" dirty="0">
                <a:latin typeface="Frutiger LT 55 Roman" panose="020B0602020204020204" pitchFamily="34" charset="0"/>
              </a:rPr>
              <a:t>-System für den variablen Einsatz</a:t>
            </a:r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r>
              <a:rPr lang="de-DE" dirty="0">
                <a:latin typeface="Frutiger LT 55 Roman" panose="020B0602020204020204" pitchFamily="34" charset="0"/>
              </a:rPr>
              <a:t>Ein flexibles Ring-</a:t>
            </a:r>
            <a:r>
              <a:rPr lang="de-DE" dirty="0" err="1">
                <a:latin typeface="Frutiger LT 55 Roman" panose="020B0602020204020204" pitchFamily="34" charset="0"/>
              </a:rPr>
              <a:t>Retraktor</a:t>
            </a:r>
            <a:r>
              <a:rPr lang="de-DE" dirty="0">
                <a:latin typeface="Frutiger LT 55 Roman" panose="020B0602020204020204" pitchFamily="34" charset="0"/>
              </a:rPr>
              <a:t>-System für verschiedene Anwendungen, welches beliebig erweiterbar ist und ein</a:t>
            </a:r>
          </a:p>
          <a:p>
            <a:r>
              <a:rPr lang="de-DE" dirty="0">
                <a:latin typeface="Frutiger LT 55 Roman" panose="020B0602020204020204" pitchFamily="34" charset="0"/>
              </a:rPr>
              <a:t>breites Spektrum an unterschiedlichen Größen von Ringen, Blättern etc. hat.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A518FDC-9465-4196-AEB5-B9EBEDDB4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A3BA08A-8FA8-4F69-AC19-9E472AC47247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Rahmen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Ratschen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Valven</a:t>
            </a:r>
            <a:endParaRPr lang="de-DE" sz="1900" dirty="0">
              <a:latin typeface="Frutiger LT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4000">
        <p:fad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4BAF4-D090-40B0-B594-FFDE63FF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800" b="1" spc="0" dirty="0">
                <a:latin typeface="Frutiger LT 45 Light" panose="020B0402020204020204" pitchFamily="34" charset="0"/>
              </a:rPr>
              <a:t>Konstruktion</a:t>
            </a:r>
            <a:br>
              <a:rPr lang="de-DE" b="1" spc="0" dirty="0">
                <a:latin typeface="Frutiger LT 45 Light" panose="020B0402020204020204" pitchFamily="34" charset="0"/>
              </a:rPr>
            </a:br>
            <a:r>
              <a:rPr lang="de-DE" sz="2200" spc="0" dirty="0">
                <a:latin typeface="Frutiger LT 45 Light" panose="020B0402020204020204" pitchFamily="34" charset="0"/>
              </a:rPr>
              <a:t>Die Schnittstelle zwischen Produktidee</a:t>
            </a:r>
            <a:br>
              <a:rPr lang="de-DE" sz="2200" spc="0" dirty="0">
                <a:latin typeface="Frutiger LT 45 Light" panose="020B0402020204020204" pitchFamily="34" charset="0"/>
              </a:rPr>
            </a:br>
            <a:r>
              <a:rPr lang="de-DE" sz="2200" spc="0" dirty="0">
                <a:latin typeface="Frutiger LT 45 Light" panose="020B0402020204020204" pitchFamily="34" charset="0"/>
              </a:rPr>
              <a:t>und Fertigung</a:t>
            </a:r>
            <a:endParaRPr lang="de-DE" sz="2200" b="1" spc="0" dirty="0">
              <a:latin typeface="Frutiger LT 45 Light" panose="020B0402020204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A46AE-B586-43CE-AF3C-2154D16B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631175"/>
            <a:ext cx="6281873" cy="5248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Funktion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Ergonomie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Biokompatibilität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Werkstoffauswahl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Normung, Austauschbarkeit und</a:t>
            </a:r>
            <a:br>
              <a:rPr lang="de-DE" sz="2000" dirty="0">
                <a:latin typeface="Frutiger LT 55 Roman" panose="020B0602020204020204" pitchFamily="34" charset="0"/>
              </a:rPr>
            </a:br>
            <a:r>
              <a:rPr lang="de-DE" sz="2000" dirty="0">
                <a:latin typeface="Frutiger LT 55 Roman" panose="020B0602020204020204" pitchFamily="34" charset="0"/>
              </a:rPr>
              <a:t> geeignete Toleranzwahl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Auswahl von geeigneten Fertigungstechniken  </a:t>
            </a:r>
            <a:br>
              <a:rPr lang="de-DE" sz="2000" dirty="0">
                <a:latin typeface="Frutiger LT 55 Roman" panose="020B0602020204020204" pitchFamily="34" charset="0"/>
              </a:rPr>
            </a:br>
            <a:r>
              <a:rPr lang="de-DE" sz="2000" dirty="0">
                <a:latin typeface="Frutiger LT 55 Roman" panose="020B0602020204020204" pitchFamily="34" charset="0"/>
              </a:rPr>
              <a:t> und Prozessen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8">
            <a:extLst>
              <a:ext uri="{FF2B5EF4-FFF2-40B4-BE49-F238E27FC236}">
                <a16:creationId xmlns:a16="http://schemas.microsoft.com/office/drawing/2014/main" id="{E6C08EBB-2C97-4884-9312-EA0A6A62A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4188" y="0"/>
            <a:ext cx="3421063" cy="6843713"/>
          </a:xfrm>
          <a:custGeom>
            <a:avLst/>
            <a:gdLst/>
            <a:ahLst/>
            <a:cxnLst/>
            <a:rect l="0" t="0" r="r" b="b"/>
            <a:pathLst>
              <a:path w="720" h="1440">
                <a:moveTo>
                  <a:pt x="720" y="0"/>
                </a:moveTo>
                <a:cubicBezTo>
                  <a:pt x="316" y="282"/>
                  <a:pt x="0" y="1018"/>
                  <a:pt x="362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17406E40-244E-4DD6-94A4-E7396024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8488" y="0"/>
            <a:ext cx="2717800" cy="6843713"/>
          </a:xfrm>
          <a:custGeom>
            <a:avLst/>
            <a:gdLst/>
            <a:ahLst/>
            <a:cxnLst/>
            <a:rect l="0" t="0" r="r" b="b"/>
            <a:pathLst>
              <a:path w="572" h="1440">
                <a:moveTo>
                  <a:pt x="572" y="0"/>
                </a:moveTo>
                <a:cubicBezTo>
                  <a:pt x="213" y="320"/>
                  <a:pt x="0" y="979"/>
                  <a:pt x="164" y="1440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9E621646-8902-4518-ADFE-798B8AF7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1938" y="0"/>
            <a:ext cx="2944813" cy="6843713"/>
          </a:xfrm>
          <a:custGeom>
            <a:avLst/>
            <a:gdLst/>
            <a:ahLst/>
            <a:cxnLst/>
            <a:rect l="0" t="0" r="r" b="b"/>
            <a:pathLst>
              <a:path w="620" h="1440">
                <a:moveTo>
                  <a:pt x="620" y="0"/>
                </a:moveTo>
                <a:cubicBezTo>
                  <a:pt x="248" y="325"/>
                  <a:pt x="0" y="960"/>
                  <a:pt x="186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BC03DD73-798C-403F-B9AC-BFF84A0B1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17513" y="0"/>
            <a:ext cx="2403475" cy="6843713"/>
          </a:xfrm>
          <a:custGeom>
            <a:avLst/>
            <a:gdLst/>
            <a:ahLst/>
            <a:cxnLst/>
            <a:rect l="0" t="0" r="r" b="b"/>
            <a:pathLst>
              <a:path w="506" h="1440">
                <a:moveTo>
                  <a:pt x="506" y="0"/>
                </a:moveTo>
                <a:cubicBezTo>
                  <a:pt x="109" y="356"/>
                  <a:pt x="0" y="943"/>
                  <a:pt x="171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6756FE0C-DC81-49BD-AD76-1E223B686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9525"/>
            <a:ext cx="1771650" cy="3198813"/>
          </a:xfrm>
          <a:custGeom>
            <a:avLst/>
            <a:gdLst/>
            <a:ahLst/>
            <a:cxnLst/>
            <a:rect l="0" t="0" r="r" b="b"/>
            <a:pathLst>
              <a:path w="373" h="673">
                <a:moveTo>
                  <a:pt x="373" y="0"/>
                </a:moveTo>
                <a:cubicBezTo>
                  <a:pt x="175" y="183"/>
                  <a:pt x="51" y="409"/>
                  <a:pt x="0" y="67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FEEAE74D-A8B8-4601-84C4-7F01DFF41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0"/>
            <a:ext cx="1562100" cy="2228850"/>
          </a:xfrm>
          <a:custGeom>
            <a:avLst/>
            <a:gdLst/>
            <a:ahLst/>
            <a:cxnLst/>
            <a:rect l="0" t="0" r="r" b="b"/>
            <a:pathLst>
              <a:path w="329" h="469">
                <a:moveTo>
                  <a:pt x="329" y="0"/>
                </a:moveTo>
                <a:cubicBezTo>
                  <a:pt x="189" y="133"/>
                  <a:pt x="69" y="288"/>
                  <a:pt x="0" y="46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FD751E0-7430-4ACA-A679-ECB74EA58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26725" y="9525"/>
            <a:ext cx="1539875" cy="555625"/>
          </a:xfrm>
          <a:custGeom>
            <a:avLst/>
            <a:gdLst/>
            <a:ahLst/>
            <a:cxnLst/>
            <a:rect l="0" t="0" r="r" b="b"/>
            <a:pathLst>
              <a:path w="324" h="117">
                <a:moveTo>
                  <a:pt x="324" y="117"/>
                </a:moveTo>
                <a:cubicBezTo>
                  <a:pt x="223" y="64"/>
                  <a:pt x="107" y="2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4337B0AD-9A1D-4899-8791-EDEB9B5A1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02988" y="9525"/>
            <a:ext cx="963613" cy="366713"/>
          </a:xfrm>
          <a:custGeom>
            <a:avLst/>
            <a:gdLst/>
            <a:ahLst/>
            <a:cxnLst/>
            <a:rect l="0" t="0" r="r" b="b"/>
            <a:pathLst>
              <a:path w="203" h="77">
                <a:moveTo>
                  <a:pt x="203" y="77"/>
                </a:moveTo>
                <a:cubicBezTo>
                  <a:pt x="138" y="46"/>
                  <a:pt x="68" y="21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20EE4868-1730-433B-AA39-A91305A4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501438" y="9525"/>
            <a:ext cx="665163" cy="257175"/>
          </a:xfrm>
          <a:custGeom>
            <a:avLst/>
            <a:gdLst/>
            <a:ahLst/>
            <a:cxnLst/>
            <a:rect l="0" t="0" r="r" b="b"/>
            <a:pathLst>
              <a:path w="140" h="54">
                <a:moveTo>
                  <a:pt x="140" y="54"/>
                </a:moveTo>
                <a:cubicBezTo>
                  <a:pt x="95" y="34"/>
                  <a:pt x="48" y="16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89921AE2-097C-4DEE-A398-FCB910D6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63" y="6016625"/>
            <a:ext cx="214313" cy="827088"/>
          </a:xfrm>
          <a:custGeom>
            <a:avLst/>
            <a:gdLst/>
            <a:ahLst/>
            <a:cxnLst/>
            <a:rect l="0" t="0" r="r" b="b"/>
            <a:pathLst>
              <a:path w="45" h="174">
                <a:moveTo>
                  <a:pt x="0" y="0"/>
                </a:moveTo>
                <a:cubicBezTo>
                  <a:pt x="11" y="59"/>
                  <a:pt x="26" y="118"/>
                  <a:pt x="45" y="1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A4098D72-B456-40CC-8C9F-D08B9DD2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47313" y="5013325"/>
            <a:ext cx="1919288" cy="1830388"/>
          </a:xfrm>
          <a:custGeom>
            <a:avLst/>
            <a:gdLst/>
            <a:ahLst/>
            <a:cxnLst/>
            <a:rect l="0" t="0" r="r" b="b"/>
            <a:pathLst>
              <a:path w="404" h="385">
                <a:moveTo>
                  <a:pt x="0" y="385"/>
                </a:moveTo>
                <a:cubicBezTo>
                  <a:pt x="146" y="272"/>
                  <a:pt x="285" y="142"/>
                  <a:pt x="404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BCA1A530-E6F6-465D-BCD0-371D816C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94963" y="5275263"/>
            <a:ext cx="1666875" cy="1577975"/>
          </a:xfrm>
          <a:custGeom>
            <a:avLst/>
            <a:gdLst/>
            <a:ahLst/>
            <a:cxnLst/>
            <a:rect l="0" t="0" r="r" b="b"/>
            <a:pathLst>
              <a:path w="351" h="332">
                <a:moveTo>
                  <a:pt x="0" y="332"/>
                </a:moveTo>
                <a:cubicBezTo>
                  <a:pt x="125" y="232"/>
                  <a:pt x="245" y="121"/>
                  <a:pt x="35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5AB5DD23-5ECB-4E0C-AC9B-C384785BA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41013" y="5408613"/>
            <a:ext cx="1525588" cy="1435100"/>
          </a:xfrm>
          <a:custGeom>
            <a:avLst/>
            <a:gdLst/>
            <a:ahLst/>
            <a:cxnLst/>
            <a:rect l="0" t="0" r="r" b="b"/>
            <a:pathLst>
              <a:path w="321" h="302">
                <a:moveTo>
                  <a:pt x="0" y="302"/>
                </a:moveTo>
                <a:cubicBezTo>
                  <a:pt x="114" y="210"/>
                  <a:pt x="223" y="109"/>
                  <a:pt x="32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7DA4BF21-FA96-43DB-A077-173C5F433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02938" y="5518150"/>
            <a:ext cx="1363663" cy="1325563"/>
          </a:xfrm>
          <a:custGeom>
            <a:avLst/>
            <a:gdLst/>
            <a:ahLst/>
            <a:cxnLst/>
            <a:rect l="0" t="0" r="r" b="b"/>
            <a:pathLst>
              <a:path w="287" h="279">
                <a:moveTo>
                  <a:pt x="0" y="279"/>
                </a:moveTo>
                <a:cubicBezTo>
                  <a:pt x="101" y="193"/>
                  <a:pt x="198" y="100"/>
                  <a:pt x="287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295866-CF5F-45CE-8F6F-33A75071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13" y="1287205"/>
            <a:ext cx="9426626" cy="3134357"/>
          </a:xfrm>
          <a:prstGeom prst="rect">
            <a:avLst/>
          </a:prstGeom>
        </p:spPr>
      </p:pic>
      <p:sp>
        <p:nvSpPr>
          <p:cNvPr id="36" name="Freeform 17">
            <a:extLst>
              <a:ext uri="{FF2B5EF4-FFF2-40B4-BE49-F238E27FC236}">
                <a16:creationId xmlns:a16="http://schemas.microsoft.com/office/drawing/2014/main" id="{BF956BA4-7CC2-4E13-9E1D-0854EF4C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79150" y="5694363"/>
            <a:ext cx="1187450" cy="1149350"/>
          </a:xfrm>
          <a:custGeom>
            <a:avLst/>
            <a:gdLst/>
            <a:ahLst/>
            <a:cxnLst/>
            <a:rect l="0" t="0" r="r" b="b"/>
            <a:pathLst>
              <a:path w="250" h="242">
                <a:moveTo>
                  <a:pt x="0" y="242"/>
                </a:moveTo>
                <a:cubicBezTo>
                  <a:pt x="88" y="166"/>
                  <a:pt x="172" y="85"/>
                  <a:pt x="25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3262514D-691E-4344-8751-4E80F046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87125" y="6049963"/>
            <a:ext cx="879475" cy="793750"/>
          </a:xfrm>
          <a:custGeom>
            <a:avLst/>
            <a:gdLst/>
            <a:ahLst/>
            <a:cxnLst/>
            <a:rect l="0" t="0" r="r" b="b"/>
            <a:pathLst>
              <a:path w="185" h="167">
                <a:moveTo>
                  <a:pt x="0" y="167"/>
                </a:moveTo>
                <a:cubicBezTo>
                  <a:pt x="63" y="114"/>
                  <a:pt x="125" y="58"/>
                  <a:pt x="185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666C024-1B7E-4764-A065-86A16797D363}"/>
              </a:ext>
            </a:extLst>
          </p:cNvPr>
          <p:cNvSpPr txBox="1"/>
          <p:nvPr/>
        </p:nvSpPr>
        <p:spPr>
          <a:xfrm>
            <a:off x="1215428" y="4700276"/>
            <a:ext cx="975779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Bei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Reuchlen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dürfen sie gerne etwas genauer hinsehen,</a:t>
            </a:r>
          </a:p>
          <a:p>
            <a:pPr algn="ctr"/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Denn bei uns steht jedes noch so kleine Detail</a:t>
            </a:r>
          </a:p>
          <a:p>
            <a:pPr algn="ctr"/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Für höchste Qualität und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präzision</a:t>
            </a:r>
            <a:endParaRPr lang="de-DE" sz="2500" b="1" cap="all" dirty="0">
              <a:solidFill>
                <a:srgbClr val="034DA2"/>
              </a:solidFill>
              <a:latin typeface="Frutiger LT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23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1000">
        <p15:prstTrans prst="prestige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D0479B6B-AC54-4284-9E3B-5CB4886E5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55" y="162083"/>
            <a:ext cx="3144345" cy="215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D06E066-AEA5-434B-97D8-131EEB3C0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8" y="162081"/>
            <a:ext cx="3144347" cy="21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F1C4526-AC2C-4176-9414-56561C1C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84" y="146042"/>
            <a:ext cx="3144344" cy="21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8235F7B-FA42-4EC0-B9B3-57CD348F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" y="2345264"/>
            <a:ext cx="3158862" cy="21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0AB92B7-4F99-4D4F-BDB8-20E28242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" y="4589403"/>
            <a:ext cx="3172776" cy="217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486941AD-73A6-40C0-A616-1696CE08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55" y="2435430"/>
            <a:ext cx="8568000" cy="421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1820957-1120-453D-9DB2-BA12C0569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0589" y="2435430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pic>
        <p:nvPicPr>
          <p:cNvPr id="48" name="Grafik 47">
            <a:hlinkClick r:id="rId3"/>
            <a:extLst>
              <a:ext uri="{FF2B5EF4-FFF2-40B4-BE49-F238E27FC236}">
                <a16:creationId xmlns:a16="http://schemas.microsoft.com/office/drawing/2014/main" id="{9DF29518-8DE7-432A-A335-D7879BC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38" y="1608151"/>
            <a:ext cx="3707099" cy="2682887"/>
          </a:xfrm>
          <a:prstGeom prst="rect">
            <a:avLst/>
          </a:prstGeom>
        </p:spPr>
      </p:pic>
      <p:pic>
        <p:nvPicPr>
          <p:cNvPr id="3074" name="Picture 2" descr="Reuchlen Newsletter">
            <a:hlinkClick r:id="rId5"/>
            <a:extLst>
              <a:ext uri="{FF2B5EF4-FFF2-40B4-BE49-F238E27FC236}">
                <a16:creationId xmlns:a16="http://schemas.microsoft.com/office/drawing/2014/main" id="{FB86C9DE-065F-4D09-8217-B9D238AFD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71" y="1532432"/>
            <a:ext cx="7559365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5D4872-88B8-4B7A-81FD-8991E37EDF71}"/>
              </a:ext>
            </a:extLst>
          </p:cNvPr>
          <p:cNvSpPr txBox="1"/>
          <p:nvPr/>
        </p:nvSpPr>
        <p:spPr>
          <a:xfrm>
            <a:off x="7538733" y="4346327"/>
            <a:ext cx="4169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Jetzt für den Newsletter anmelden.</a:t>
            </a:r>
          </a:p>
        </p:txBody>
      </p:sp>
      <p:pic>
        <p:nvPicPr>
          <p:cNvPr id="59" name="Grafik 58" descr="Ein Bild, das Zeichnung, Uhr enthält.&#10;&#10;Automatisch generierte Beschreibung">
            <a:hlinkClick r:id="rId7"/>
            <a:extLst>
              <a:ext uri="{FF2B5EF4-FFF2-40B4-BE49-F238E27FC236}">
                <a16:creationId xmlns:a16="http://schemas.microsoft.com/office/drawing/2014/main" id="{227D2BE1-2EA0-457D-B23D-4E21199DC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5863" y="4547081"/>
            <a:ext cx="917828" cy="917828"/>
          </a:xfrm>
          <a:prstGeom prst="rect">
            <a:avLst/>
          </a:prstGeom>
        </p:spPr>
      </p:pic>
      <p:pic>
        <p:nvPicPr>
          <p:cNvPr id="61" name="Grafik 60" descr="Ein Bild, das Objekt, Uhr, Zeichnung enthält.&#10;&#10;Automatisch generierte Beschreibung">
            <a:hlinkClick r:id="rId9"/>
            <a:extLst>
              <a:ext uri="{FF2B5EF4-FFF2-40B4-BE49-F238E27FC236}">
                <a16:creationId xmlns:a16="http://schemas.microsoft.com/office/drawing/2014/main" id="{7860169E-7A90-4C80-BBC2-763CF27B29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4547081"/>
            <a:ext cx="917828" cy="917828"/>
          </a:xfrm>
          <a:prstGeom prst="rect">
            <a:avLst/>
          </a:prstGeom>
        </p:spPr>
      </p:pic>
      <p:pic>
        <p:nvPicPr>
          <p:cNvPr id="63" name="Grafik 62" descr="Ein Bild, das Uhr enthält.&#10;&#10;Automatisch generierte Beschreibung">
            <a:hlinkClick r:id="rId11"/>
            <a:extLst>
              <a:ext uri="{FF2B5EF4-FFF2-40B4-BE49-F238E27FC236}">
                <a16:creationId xmlns:a16="http://schemas.microsoft.com/office/drawing/2014/main" id="{3D47CC45-9EFD-4290-84F9-6E70EC8FF5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4692" y="4547081"/>
            <a:ext cx="917828" cy="917828"/>
          </a:xfrm>
          <a:prstGeom prst="rect">
            <a:avLst/>
          </a:prstGeom>
        </p:spPr>
      </p:pic>
      <p:sp>
        <p:nvSpPr>
          <p:cNvPr id="11" name="Textfeld 10">
            <a:hlinkClick r:id="rId13"/>
            <a:extLst>
              <a:ext uri="{FF2B5EF4-FFF2-40B4-BE49-F238E27FC236}">
                <a16:creationId xmlns:a16="http://schemas.microsoft.com/office/drawing/2014/main" id="{CF220A7F-24D1-436C-B059-DEB9E339CE5D}"/>
              </a:ext>
            </a:extLst>
          </p:cNvPr>
          <p:cNvSpPr txBox="1"/>
          <p:nvPr/>
        </p:nvSpPr>
        <p:spPr>
          <a:xfrm>
            <a:off x="3857842" y="5514935"/>
            <a:ext cx="32031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2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info@reuchlen.com</a:t>
            </a:r>
          </a:p>
        </p:txBody>
      </p:sp>
    </p:spTree>
    <p:extLst>
      <p:ext uri="{BB962C8B-B14F-4D97-AF65-F5344CB8AC3E}">
        <p14:creationId xmlns:p14="http://schemas.microsoft.com/office/powerpoint/2010/main" val="121224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prestig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0C6F4-B0A9-4DFF-8D62-EBDDA1D8B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pc="0" dirty="0">
                <a:latin typeface="Frutiger LT 55 Roman" panose="020B0602020204020204" pitchFamily="34" charset="0"/>
              </a:rPr>
              <a:t>Wir freuen uns auf</a:t>
            </a:r>
            <a:br>
              <a:rPr lang="de-DE" spc="0" dirty="0">
                <a:latin typeface="Frutiger LT 55 Roman" panose="020B0602020204020204" pitchFamily="34" charset="0"/>
              </a:rPr>
            </a:br>
            <a:r>
              <a:rPr lang="de-DE" spc="0" dirty="0">
                <a:latin typeface="Frutiger LT 55 Roman" panose="020B0602020204020204" pitchFamily="34" charset="0"/>
              </a:rPr>
              <a:t>Ihren Besuch unter: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E921D6-A9B3-4D1F-8541-80F6C1A17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5400" dirty="0">
                <a:latin typeface="Frutiger LT 55 Roman" panose="020B0602020204020204" pitchFamily="34" charset="0"/>
              </a:rPr>
              <a:t>www.reuchlen.com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7E81881-8FC5-4FE1-AB73-5F098652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E2640D9-C0C5-40E9-AC7D-407436F2658E}"/>
              </a:ext>
            </a:extLst>
          </p:cNvPr>
          <p:cNvSpPr txBox="1"/>
          <p:nvPr/>
        </p:nvSpPr>
        <p:spPr>
          <a:xfrm>
            <a:off x="960601" y="5710977"/>
            <a:ext cx="10358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produkte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>
                <a:solidFill>
                  <a:schemeClr val="bg1">
                    <a:lumMod val="65000"/>
                  </a:schemeClr>
                </a:solidFill>
                <a:latin typeface="Frutiger LT 45 Light" panose="020B0402020204020204" pitchFamily="34" charset="0"/>
              </a:rPr>
              <a:t>I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zusammenarbeit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>
                <a:solidFill>
                  <a:schemeClr val="bg1">
                    <a:lumMod val="65000"/>
                  </a:schemeClr>
                </a:solidFill>
                <a:latin typeface="Frutiger LT 45 Light" panose="020B0402020204020204" pitchFamily="34" charset="0"/>
              </a:rPr>
              <a:t>I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entwicklung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>
                <a:solidFill>
                  <a:schemeClr val="bg1">
                    <a:lumMod val="65000"/>
                  </a:schemeClr>
                </a:solidFill>
                <a:latin typeface="Frutiger LT 45 Light" panose="020B0402020204020204" pitchFamily="34" charset="0"/>
              </a:rPr>
              <a:t>I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Ausführung</a:t>
            </a:r>
          </a:p>
        </p:txBody>
      </p:sp>
    </p:spTree>
    <p:extLst>
      <p:ext uri="{BB962C8B-B14F-4D97-AF65-F5344CB8AC3E}">
        <p14:creationId xmlns:p14="http://schemas.microsoft.com/office/powerpoint/2010/main" val="17632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5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2DA5856-B1BB-4497-A95F-871CEFE5F3C2}"/>
              </a:ext>
            </a:extLst>
          </p:cNvPr>
          <p:cNvSpPr/>
          <p:nvPr/>
        </p:nvSpPr>
        <p:spPr>
          <a:xfrm>
            <a:off x="2446955" y="1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29EFD5D-56EA-40FD-BEE3-496EE5A6876D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pic>
        <p:nvPicPr>
          <p:cNvPr id="3" name="Grafik 2" descr="Ein Bild, das draußen, Gebäude, Straße, Haus enthält.&#10;&#10;Automatisch generierte Beschreibung">
            <a:extLst>
              <a:ext uri="{FF2B5EF4-FFF2-40B4-BE49-F238E27FC236}">
                <a16:creationId xmlns:a16="http://schemas.microsoft.com/office/drawing/2014/main" id="{CA422176-ADBB-408B-9B15-853E7907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81" y="1354500"/>
            <a:ext cx="6755281" cy="296997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C316782-8E95-4E92-B501-783B66261F65}"/>
              </a:ext>
            </a:extLst>
          </p:cNvPr>
          <p:cNvSpPr txBox="1"/>
          <p:nvPr/>
        </p:nvSpPr>
        <p:spPr>
          <a:xfrm>
            <a:off x="2530134" y="1354501"/>
            <a:ext cx="19718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Wir beherrschen die Bearbeitung aller </a:t>
            </a:r>
            <a:r>
              <a:rPr lang="de-DE" sz="1400" b="1" dirty="0">
                <a:solidFill>
                  <a:schemeClr val="bg1"/>
                </a:solidFill>
                <a:latin typeface="Frutiger LT 45 Light" panose="020B0402020204020204" pitchFamily="34" charset="0"/>
              </a:rPr>
              <a:t>Materialien</a:t>
            </a:r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 (Edelstähle, Titan, Peek, </a:t>
            </a:r>
            <a:r>
              <a:rPr lang="de-DE" sz="1400" dirty="0" err="1">
                <a:solidFill>
                  <a:schemeClr val="bg1"/>
                </a:solidFill>
                <a:latin typeface="Frutiger LT 45 Light" panose="020B0402020204020204" pitchFamily="34" charset="0"/>
              </a:rPr>
              <a:t>Nitinol</a:t>
            </a:r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) und setzen die geeignetsten Methoden bei der Fertigung ein.</a:t>
            </a:r>
          </a:p>
          <a:p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Unsere Kunden befinden sich in allen fünf Kontinenten und versorgen dort die Chirurgen mit den </a:t>
            </a:r>
            <a:r>
              <a:rPr lang="de-DE" sz="1400" b="1" dirty="0">
                <a:solidFill>
                  <a:schemeClr val="bg1"/>
                </a:solidFill>
                <a:latin typeface="Frutiger LT 45 Light" panose="020B0402020204020204" pitchFamily="34" charset="0"/>
              </a:rPr>
              <a:t>besten</a:t>
            </a:r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 Instrumenten.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9E6273-ED91-4A9D-9FBE-CBD4854ACDFB}"/>
              </a:ext>
            </a:extLst>
          </p:cNvPr>
          <p:cNvSpPr txBox="1"/>
          <p:nvPr/>
        </p:nvSpPr>
        <p:spPr>
          <a:xfrm>
            <a:off x="378631" y="1354500"/>
            <a:ext cx="19718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Seit über </a:t>
            </a:r>
            <a:r>
              <a:rPr lang="de-DE" sz="1400" b="1" dirty="0">
                <a:solidFill>
                  <a:schemeClr val="bg1"/>
                </a:solidFill>
                <a:latin typeface="Frutiger LT 45 Light" panose="020B0402020204020204" pitchFamily="34" charset="0"/>
              </a:rPr>
              <a:t>75 Jahren </a:t>
            </a:r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entwickelt und fertigt die August </a:t>
            </a:r>
            <a:r>
              <a:rPr lang="de-DE" sz="1400" dirty="0" err="1">
                <a:solidFill>
                  <a:schemeClr val="bg1"/>
                </a:solidFill>
                <a:latin typeface="Frutiger LT 45 Light" panose="020B0402020204020204" pitchFamily="34" charset="0"/>
              </a:rPr>
              <a:t>Reuchlen</a:t>
            </a:r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 GmbH am Standort Tuttlingen chirurgische Instrumente für </a:t>
            </a:r>
            <a:r>
              <a:rPr lang="de-DE" sz="1400" b="1" dirty="0">
                <a:solidFill>
                  <a:schemeClr val="bg1"/>
                </a:solidFill>
                <a:latin typeface="Frutiger LT 45 Light" panose="020B0402020204020204" pitchFamily="34" charset="0"/>
              </a:rPr>
              <a:t>viele Einsatzgebiete</a:t>
            </a:r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.</a:t>
            </a:r>
          </a:p>
          <a:p>
            <a:r>
              <a:rPr lang="de-DE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Aufgrund unserer langjährigen Erfahrung sind wir in der Lage qualitativ hochwertige Instrumente in konstanter Ausführung herzustellen.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DC5CD-F51B-4037-850C-D35D914A8E8A}"/>
              </a:ext>
            </a:extLst>
          </p:cNvPr>
          <p:cNvSpPr txBox="1"/>
          <p:nvPr/>
        </p:nvSpPr>
        <p:spPr>
          <a:xfrm>
            <a:off x="4849580" y="4439711"/>
            <a:ext cx="7157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latin typeface="Frutiger LT 55 Roman" panose="020B0602020204020204" pitchFamily="34" charset="0"/>
              </a:rPr>
              <a:t>International angesehener Hersteller im Bereich der Medizintechnik</a:t>
            </a:r>
            <a:br>
              <a:rPr lang="de-DE" sz="1400" dirty="0">
                <a:latin typeface="Frutiger LT 55 Roman" panose="020B0602020204020204" pitchFamily="34" charset="0"/>
              </a:rPr>
            </a:br>
            <a:endParaRPr lang="de-DE" sz="1400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latin typeface="Frutiger LT 55 Roman" panose="020B0602020204020204" pitchFamily="34" charset="0"/>
              </a:rPr>
              <a:t>Breites Produktionsprogramm an Implantaten und chirurgischen Instrumenten</a:t>
            </a:r>
            <a:br>
              <a:rPr lang="de-DE" sz="1400" dirty="0">
                <a:latin typeface="Frutiger LT 55 Roman" panose="020B0602020204020204" pitchFamily="34" charset="0"/>
              </a:rPr>
            </a:br>
            <a:endParaRPr lang="de-DE" sz="1400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latin typeface="Frutiger LT 55 Roman" panose="020B0602020204020204" pitchFamily="34" charset="0"/>
              </a:rPr>
              <a:t>Maschinenpark: CNC-gesteuerte Fräs- und Drehzentren,</a:t>
            </a:r>
            <a:br>
              <a:rPr lang="de-DE" sz="1400" dirty="0">
                <a:latin typeface="Frutiger LT 55 Roman" panose="020B0602020204020204" pitchFamily="34" charset="0"/>
              </a:rPr>
            </a:br>
            <a:r>
              <a:rPr lang="de-DE" sz="1400" dirty="0">
                <a:latin typeface="Frutiger LT 55 Roman" panose="020B0602020204020204" pitchFamily="34" charset="0"/>
              </a:rPr>
              <a:t>Erodier- und Lasertechnik</a:t>
            </a:r>
            <a:br>
              <a:rPr lang="de-DE" sz="1400" dirty="0">
                <a:latin typeface="Frutiger LT 55 Roman" panose="020B0602020204020204" pitchFamily="34" charset="0"/>
              </a:rPr>
            </a:br>
            <a:endParaRPr lang="de-DE" sz="1400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latin typeface="Frutiger LT 55 Roman" panose="020B0602020204020204" pitchFamily="34" charset="0"/>
              </a:rPr>
              <a:t>Kunden aus aller Welt</a:t>
            </a:r>
            <a:br>
              <a:rPr lang="de-DE" sz="1400" dirty="0">
                <a:latin typeface="Frutiger LT 55 Roman" panose="020B0602020204020204" pitchFamily="34" charset="0"/>
              </a:rPr>
            </a:br>
            <a:endParaRPr lang="de-DE" sz="1400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latin typeface="Frutiger LT 55 Roman" panose="020B0602020204020204" pitchFamily="34" charset="0"/>
              </a:rPr>
              <a:t>ca. 50 Mitarbeiter</a:t>
            </a: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A663AA3-F360-4D3A-923D-2ADA1C630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5000">
        <p:fade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A1A261-88DE-4A35-BCD8-AE943503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96345" cy="24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FC12DC-D41A-423F-A70B-1858DF1F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26000"/>
            <a:ext cx="609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7CA9A1-28FE-4588-B1AF-41A929346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" r="42590"/>
          <a:stretch/>
        </p:blipFill>
        <p:spPr bwMode="auto">
          <a:xfrm>
            <a:off x="3725350" y="2113554"/>
            <a:ext cx="4870879" cy="282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98856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4BAF4-D090-40B0-B594-FFDE63FF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spc="0" dirty="0">
                <a:latin typeface="Frutiger LT 45 Light" panose="020B0402020204020204" pitchFamily="34" charset="0"/>
              </a:rPr>
              <a:t>Unsere Zielsetzung</a:t>
            </a:r>
            <a:br>
              <a:rPr lang="de-DE" b="1" spc="0" dirty="0">
                <a:latin typeface="Frutiger LT 45 Light" panose="020B0402020204020204" pitchFamily="34" charset="0"/>
              </a:rPr>
            </a:br>
            <a:r>
              <a:rPr lang="de-DE" sz="2200" spc="0" dirty="0">
                <a:latin typeface="Frutiger LT 45 Light" panose="020B0402020204020204" pitchFamily="34" charset="0"/>
              </a:rPr>
              <a:t>Zum Wohle</a:t>
            </a:r>
            <a:br>
              <a:rPr lang="de-DE" sz="2200" spc="0" dirty="0">
                <a:latin typeface="Frutiger LT 45 Light" panose="020B0402020204020204" pitchFamily="34" charset="0"/>
              </a:rPr>
            </a:br>
            <a:r>
              <a:rPr lang="de-DE" sz="2200" spc="0" dirty="0">
                <a:latin typeface="Frutiger LT 45 Light" panose="020B0402020204020204" pitchFamily="34" charset="0"/>
              </a:rPr>
              <a:t>des Patienten</a:t>
            </a:r>
            <a:endParaRPr lang="de-DE" sz="2200" b="1" spc="0" dirty="0">
              <a:latin typeface="Frutiger LT 45 Light" panose="020B0402020204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A46AE-B586-43CE-AF3C-2154D16B4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Kundenzufriedenheit</a:t>
            </a: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Zufriedene, motivierte Mitarbeiter</a:t>
            </a: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Partnerschaft mit Zulieferanten</a:t>
            </a: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Investition in zukunftssichere Arbeitsplätze</a:t>
            </a: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Fehlervermeidung und kostenbewusstes Handeln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4BAF4-D090-40B0-B594-FFDE63FF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spc="0" dirty="0">
                <a:latin typeface="Frutiger LT 45 Light" panose="020B0402020204020204" pitchFamily="34" charset="0"/>
              </a:rPr>
              <a:t>Höchste Qualität</a:t>
            </a:r>
            <a:br>
              <a:rPr lang="de-DE" b="1" spc="0" dirty="0">
                <a:latin typeface="Frutiger LT 45 Light" panose="020B0402020204020204" pitchFamily="34" charset="0"/>
              </a:rPr>
            </a:br>
            <a:r>
              <a:rPr lang="de-DE" sz="2200" spc="0" dirty="0">
                <a:latin typeface="Frutiger LT 45 Light" panose="020B0402020204020204" pitchFamily="34" charset="0"/>
              </a:rPr>
              <a:t>Minimalste Toleranzen und identische Reproduzierbarkeit</a:t>
            </a:r>
            <a:endParaRPr lang="de-DE" sz="2200" b="1" spc="0" dirty="0">
              <a:latin typeface="Frutiger LT 45 Light" panose="020B0402020204020204" pitchFamily="34" charset="0"/>
            </a:endParaRP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BC2AE36-F7BF-4AAE-B916-C945F0D8A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832127" cy="52486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1995: erste </a:t>
            </a:r>
            <a:r>
              <a:rPr lang="de-DE" sz="1900" dirty="0">
                <a:latin typeface="Frutiger LT 55 Roman" panose="020B0602020204020204" pitchFamily="34" charset="0"/>
                <a:sym typeface="Wingdings" pitchFamily="2" charset="2"/>
              </a:rPr>
              <a:t>Zertifizierung nach ISO 9001 und EN 46001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seit 2001: </a:t>
            </a:r>
            <a:r>
              <a:rPr lang="de-DE" sz="1900" dirty="0">
                <a:latin typeface="Frutiger LT 55 Roman" panose="020B0602020204020204" pitchFamily="34" charset="0"/>
                <a:sym typeface="Wingdings" pitchFamily="2" charset="2"/>
              </a:rPr>
              <a:t>Zertifizierung nach DIN EN ISO 13485</a:t>
            </a: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beherrschte Arbeitsprozesse</a:t>
            </a: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Innovative Technik</a:t>
            </a: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Permanente Qualitätskontrollen</a:t>
            </a: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Qualifikationen, Fähigkeiten und Erfahrungen</a:t>
            </a:r>
            <a:br>
              <a:rPr lang="de-DE" sz="1900" dirty="0">
                <a:latin typeface="Frutiger LT 55 Roman" panose="020B0602020204020204" pitchFamily="34" charset="0"/>
              </a:rPr>
            </a:br>
            <a:r>
              <a:rPr lang="de-DE" sz="1900" dirty="0">
                <a:latin typeface="Frutiger LT 55 Roman" panose="020B0602020204020204" pitchFamily="34" charset="0"/>
              </a:rPr>
              <a:t> unserer teils langjährigen Mitarbeiter</a:t>
            </a:r>
          </a:p>
        </p:txBody>
      </p:sp>
    </p:spTree>
    <p:extLst>
      <p:ext uri="{BB962C8B-B14F-4D97-AF65-F5344CB8AC3E}">
        <p14:creationId xmlns:p14="http://schemas.microsoft.com/office/powerpoint/2010/main" val="3838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4BAF4-D090-40B0-B594-FFDE63FF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spc="0" dirty="0">
                <a:latin typeface="Frutiger LT 45 Light" panose="020B0402020204020204" pitchFamily="34" charset="0"/>
              </a:rPr>
              <a:t>Unsere Produkte</a:t>
            </a:r>
            <a:br>
              <a:rPr lang="de-DE" b="1" spc="0" dirty="0">
                <a:latin typeface="Frutiger LT 45 Light" panose="020B0402020204020204" pitchFamily="34" charset="0"/>
              </a:rPr>
            </a:br>
            <a:r>
              <a:rPr lang="de-DE" sz="2200" spc="0" dirty="0">
                <a:latin typeface="Frutiger LT 45 Light" panose="020B0402020204020204" pitchFamily="34" charset="0"/>
              </a:rPr>
              <a:t>Nach Einsatzgebiet</a:t>
            </a:r>
            <a:endParaRPr lang="de-DE" sz="2200" b="1" spc="0" dirty="0">
              <a:latin typeface="Frutiger LT 45 Light" panose="020B0402020204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A46AE-B586-43CE-AF3C-2154D16B4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Herz- und Gefäßchirurgie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Thorax- und Lungenchirurgie (MICS/VATS)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Minimal Invasive Chirurgie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Orthopädische Instrumente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Orthopädische Implantate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HNO und Plastische Chirurgie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Allgemeine Chirurgie 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C579DA3-2208-4461-A258-3D81204AF3F0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2350523" y="0"/>
            <a:ext cx="752542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3A3F0D7-26A9-4E2A-ACC3-618127114741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886E2B-47AA-4DEA-BC32-8276502DCC3C}"/>
              </a:ext>
            </a:extLst>
          </p:cNvPr>
          <p:cNvSpPr txBox="1"/>
          <p:nvPr/>
        </p:nvSpPr>
        <p:spPr>
          <a:xfrm>
            <a:off x="406784" y="2141820"/>
            <a:ext cx="216908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Kardio</a:t>
            </a:r>
            <a:endParaRPr lang="de-DE" sz="30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30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vaskular</a:t>
            </a:r>
          </a:p>
          <a:p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Instrumente</a:t>
            </a:r>
          </a:p>
          <a:p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für Herz- und Gefäßchirurgie</a:t>
            </a:r>
          </a:p>
          <a:p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und Zubehör</a:t>
            </a:r>
          </a:p>
          <a:p>
            <a:endParaRPr lang="de-DE" sz="32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04D2B18-9408-4964-B3F9-480206296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B5A438E-9592-4B86-90B6-63EB750CE122}"/>
              </a:ext>
            </a:extLst>
          </p:cNvPr>
          <p:cNvSpPr txBox="1">
            <a:spLocks/>
          </p:cNvSpPr>
          <p:nvPr/>
        </p:nvSpPr>
        <p:spPr>
          <a:xfrm>
            <a:off x="9958813" y="2221702"/>
            <a:ext cx="2224134" cy="3192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600" dirty="0">
                <a:latin typeface="Frutiger LT 55 Roman" panose="020B0602020204020204" pitchFamily="34" charset="0"/>
              </a:rPr>
              <a:t>Atraumatische Klemmen</a:t>
            </a:r>
            <a:br>
              <a:rPr lang="de-DE" sz="1600" dirty="0">
                <a:latin typeface="Frutiger LT 55 Roman" panose="020B0602020204020204" pitchFamily="34" charset="0"/>
              </a:rPr>
            </a:br>
            <a:r>
              <a:rPr lang="de-DE" sz="1600" dirty="0">
                <a:latin typeface="Frutiger LT 55 Roman" panose="020B0602020204020204" pitchFamily="34" charset="0"/>
              </a:rPr>
              <a:t>(Cooley, </a:t>
            </a:r>
            <a:r>
              <a:rPr lang="de-DE" sz="1600" dirty="0" err="1">
                <a:latin typeface="Frutiger LT 55 Roman" panose="020B0602020204020204" pitchFamily="34" charset="0"/>
              </a:rPr>
              <a:t>DeBakey</a:t>
            </a:r>
            <a:r>
              <a:rPr lang="de-DE" sz="1600" dirty="0">
                <a:latin typeface="Frutiger LT 55 Roman" panose="020B0602020204020204" pitchFamily="34" charset="0"/>
              </a:rPr>
              <a:t>, </a:t>
            </a:r>
            <a:r>
              <a:rPr lang="de-DE" sz="1600" dirty="0" err="1">
                <a:latin typeface="Frutiger LT 55 Roman" panose="020B0602020204020204" pitchFamily="34" charset="0"/>
              </a:rPr>
              <a:t>Glassman</a:t>
            </a:r>
            <a:r>
              <a:rPr lang="de-DE" sz="1600" dirty="0">
                <a:latin typeface="Frutiger LT 55 Roman" panose="020B0602020204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>
                <a:latin typeface="Frutiger LT 55 Roman" panose="020B0602020204020204" pitchFamily="34" charset="0"/>
              </a:rPr>
              <a:t>Bulldog- und Einlageklemmen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 err="1">
                <a:latin typeface="Frutiger LT 55 Roman" panose="020B0602020204020204" pitchFamily="34" charset="0"/>
              </a:rPr>
              <a:t>Thoraxspreizer</a:t>
            </a:r>
            <a:endParaRPr lang="de-DE" sz="16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 err="1">
                <a:latin typeface="Frutiger LT 55 Roman" panose="020B0602020204020204" pitchFamily="34" charset="0"/>
              </a:rPr>
              <a:t>Dilatoren</a:t>
            </a:r>
            <a:r>
              <a:rPr lang="de-DE" sz="1600" dirty="0">
                <a:latin typeface="Frutiger LT 55 Roman" panose="020B060202020402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>
                <a:latin typeface="Frutiger LT 55 Roman" panose="020B0602020204020204" pitchFamily="34" charset="0"/>
              </a:rPr>
              <a:t>Nadelhalter</a:t>
            </a:r>
          </a:p>
        </p:txBody>
      </p:sp>
    </p:spTree>
    <p:extLst>
      <p:ext uri="{BB962C8B-B14F-4D97-AF65-F5344CB8AC3E}">
        <p14:creationId xmlns:p14="http://schemas.microsoft.com/office/powerpoint/2010/main" val="288648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innen, Tisch, sitzend, Zahnbürste enthält.&#10;&#10;Automatisch generierte Beschreibung">
            <a:extLst>
              <a:ext uri="{FF2B5EF4-FFF2-40B4-BE49-F238E27FC236}">
                <a16:creationId xmlns:a16="http://schemas.microsoft.com/office/drawing/2014/main" id="{D0E92598-A56A-459D-A75F-BEF75561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F3DA59A-A7E4-46AF-8721-0A0AE15F8B19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390116-1B0E-43F0-9AB6-B9574EF08693}"/>
              </a:ext>
            </a:extLst>
          </p:cNvPr>
          <p:cNvSpPr txBox="1"/>
          <p:nvPr/>
        </p:nvSpPr>
        <p:spPr>
          <a:xfrm>
            <a:off x="479208" y="1598939"/>
            <a:ext cx="21690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MICS / VATS</a:t>
            </a:r>
          </a:p>
          <a:p>
            <a:endParaRPr lang="de-DE" sz="32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M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inimal</a:t>
            </a:r>
          </a:p>
          <a:p>
            <a:r>
              <a:rPr lang="de-DE" sz="1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I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nvasive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C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ardio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S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urgery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V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ideo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A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ssistant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T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horacic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S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urgery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CE5502-5547-4213-BC5B-35EA8E5CE902}"/>
              </a:ext>
            </a:extLst>
          </p:cNvPr>
          <p:cNvSpPr/>
          <p:nvPr/>
        </p:nvSpPr>
        <p:spPr>
          <a:xfrm>
            <a:off x="3027249" y="4635372"/>
            <a:ext cx="8314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Frutiger LT 55 Roman" panose="020B0602020204020204" pitchFamily="34" charset="0"/>
              </a:rPr>
              <a:t>Minimal invasive Chirurgie</a:t>
            </a:r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pPr>
              <a:buClr>
                <a:srgbClr val="034DA2"/>
              </a:buClr>
            </a:pPr>
            <a:r>
              <a:rPr lang="de-DE" dirty="0">
                <a:latin typeface="Frutiger LT 55 Roman" panose="020B0602020204020204" pitchFamily="34" charset="0"/>
                <a:sym typeface="Wingdings" pitchFamily="2" charset="2"/>
              </a:rPr>
              <a:t>Die Instrumente können problemlos gereinigt und</a:t>
            </a:r>
          </a:p>
          <a:p>
            <a:pPr>
              <a:buClr>
                <a:srgbClr val="034DA2"/>
              </a:buClr>
            </a:pPr>
            <a:r>
              <a:rPr lang="de-DE" dirty="0">
                <a:latin typeface="Frutiger LT 55 Roman" panose="020B0602020204020204" pitchFamily="34" charset="0"/>
                <a:sym typeface="Wingdings" pitchFamily="2" charset="2"/>
              </a:rPr>
              <a:t>durchgespült werden.</a:t>
            </a:r>
            <a:endParaRPr lang="de-DE" dirty="0">
              <a:latin typeface="Frutiger LT 55 Roman" panose="020B0602020204020204" pitchFamily="34" charset="0"/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A518FDC-9465-4196-AEB5-B9EBEDDB4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A3BA08A-8FA8-4F69-AC19-9E472AC47247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Klemmen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Scheren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Sauger</a:t>
            </a:r>
          </a:p>
        </p:txBody>
      </p:sp>
    </p:spTree>
    <p:extLst>
      <p:ext uri="{BB962C8B-B14F-4D97-AF65-F5344CB8AC3E}">
        <p14:creationId xmlns:p14="http://schemas.microsoft.com/office/powerpoint/2010/main" val="32345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0E92598-A56A-459D-A75F-BEF75561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 flipH="1"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F3DA59A-A7E4-46AF-8721-0A0AE15F8B19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390116-1B0E-43F0-9AB6-B9574EF08693}"/>
              </a:ext>
            </a:extLst>
          </p:cNvPr>
          <p:cNvSpPr txBox="1"/>
          <p:nvPr/>
        </p:nvSpPr>
        <p:spPr>
          <a:xfrm>
            <a:off x="392120" y="1919779"/>
            <a:ext cx="216908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Caspar</a:t>
            </a:r>
          </a:p>
          <a:p>
            <a:endParaRPr lang="de-DE" sz="25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2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McCulloch</a:t>
            </a:r>
          </a:p>
          <a:p>
            <a:endParaRPr lang="de-DE" sz="25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25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Scoville</a:t>
            </a:r>
            <a:endParaRPr lang="de-DE" sz="25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endParaRPr lang="de-DE" sz="25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2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French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CE5502-5547-4213-BC5B-35EA8E5CE902}"/>
              </a:ext>
            </a:extLst>
          </p:cNvPr>
          <p:cNvSpPr/>
          <p:nvPr/>
        </p:nvSpPr>
        <p:spPr>
          <a:xfrm>
            <a:off x="3027250" y="4635372"/>
            <a:ext cx="70369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Frutiger LT 55 Roman" panose="020B0602020204020204" pitchFamily="34" charset="0"/>
              </a:rPr>
              <a:t>Wirbelsäulen-Systeme</a:t>
            </a:r>
          </a:p>
          <a:p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r>
              <a:rPr lang="de-DE" dirty="0">
                <a:latin typeface="Frutiger LT 55 Roman" panose="020B0602020204020204" pitchFamily="34" charset="0"/>
              </a:rPr>
              <a:t>Für die Wirbelsäule produzieren wir Standard-</a:t>
            </a:r>
            <a:r>
              <a:rPr lang="de-DE" dirty="0" err="1">
                <a:latin typeface="Frutiger LT 55 Roman" panose="020B0602020204020204" pitchFamily="34" charset="0"/>
              </a:rPr>
              <a:t>Retraktoren</a:t>
            </a:r>
            <a:r>
              <a:rPr lang="de-DE" dirty="0">
                <a:latin typeface="Frutiger LT 55 Roman" panose="020B0602020204020204" pitchFamily="34" charset="0"/>
              </a:rPr>
              <a:t>, sowie drei verschiedene </a:t>
            </a:r>
            <a:r>
              <a:rPr lang="de-DE" dirty="0" err="1">
                <a:latin typeface="Frutiger LT 55 Roman" panose="020B0602020204020204" pitchFamily="34" charset="0"/>
              </a:rPr>
              <a:t>Spine</a:t>
            </a:r>
            <a:r>
              <a:rPr lang="de-DE" dirty="0">
                <a:latin typeface="Frutiger LT 55 Roman" panose="020B0602020204020204" pitchFamily="34" charset="0"/>
              </a:rPr>
              <a:t> Systeme: </a:t>
            </a:r>
          </a:p>
          <a:p>
            <a:r>
              <a:rPr lang="de-DE" dirty="0">
                <a:latin typeface="Frutiger LT 55 Roman" panose="020B0602020204020204" pitchFamily="34" charset="0"/>
              </a:rPr>
              <a:t>Das </a:t>
            </a:r>
            <a:r>
              <a:rPr lang="de-DE" dirty="0" err="1">
                <a:latin typeface="Frutiger LT 55 Roman" panose="020B0602020204020204" pitchFamily="34" charset="0"/>
              </a:rPr>
              <a:t>Scoville</a:t>
            </a:r>
            <a:r>
              <a:rPr lang="de-DE" dirty="0">
                <a:latin typeface="Frutiger LT 55 Roman" panose="020B0602020204020204" pitchFamily="34" charset="0"/>
              </a:rPr>
              <a:t>-System, das McCulloch-System und das </a:t>
            </a:r>
            <a:r>
              <a:rPr lang="de-DE" dirty="0" err="1">
                <a:latin typeface="Frutiger LT 55 Roman" panose="020B0602020204020204" pitchFamily="34" charset="0"/>
              </a:rPr>
              <a:t>Reuchlen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Cervical</a:t>
            </a:r>
            <a:r>
              <a:rPr lang="de-DE" dirty="0">
                <a:latin typeface="Frutiger LT 55 Roman" panose="020B0602020204020204" pitchFamily="34" charset="0"/>
              </a:rPr>
              <a:t>-System Caspar (RCS).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A518FDC-9465-4196-AEB5-B9EBEDDB4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A3BA08A-8FA8-4F69-AC19-9E472AC47247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Retraktoren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Valven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Zubehör</a:t>
            </a:r>
          </a:p>
        </p:txBody>
      </p:sp>
    </p:spTree>
    <p:extLst>
      <p:ext uri="{BB962C8B-B14F-4D97-AF65-F5344CB8AC3E}">
        <p14:creationId xmlns:p14="http://schemas.microsoft.com/office/powerpoint/2010/main" val="38799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 uiExpand="1" build="p"/>
    </p:bldLst>
  </p:timing>
</p:sld>
</file>

<file path=ppt/theme/theme1.xml><?xml version="1.0" encoding="utf-8"?>
<a:theme xmlns:a="http://schemas.openxmlformats.org/drawingml/2006/main" name="Atlas">
  <a:themeElements>
    <a:clrScheme name="Benutzerdefinier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4DA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treme Schatten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Breitbild</PresentationFormat>
  <Paragraphs>123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Calibri Light</vt:lpstr>
      <vt:lpstr>Frutiger LT 45 Light</vt:lpstr>
      <vt:lpstr>Frutiger LT 55 Roman</vt:lpstr>
      <vt:lpstr>Rockwell</vt:lpstr>
      <vt:lpstr>Symbol</vt:lpstr>
      <vt:lpstr>Wingdings</vt:lpstr>
      <vt:lpstr>Atlas</vt:lpstr>
      <vt:lpstr>Herzlich Willkommen</vt:lpstr>
      <vt:lpstr>PowerPoint-Präsentation</vt:lpstr>
      <vt:lpstr>PowerPoint-Präsentation</vt:lpstr>
      <vt:lpstr>Unsere Zielsetzung Zum Wohle des Patienten</vt:lpstr>
      <vt:lpstr>Höchste Qualität Minimalste Toleranzen und identische Reproduzierbarkeit</vt:lpstr>
      <vt:lpstr>Unsere Produkte Nach Einsatzgebiet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Konstruktion Die Schnittstelle zwischen Produktidee und Fertigung</vt:lpstr>
      <vt:lpstr>PowerPoint-Präsentation</vt:lpstr>
      <vt:lpstr>PowerPoint-Präsentation</vt:lpstr>
      <vt:lpstr>PowerPoint-Präsentation</vt:lpstr>
      <vt:lpstr>Wir freuen uns auf Ihren Besuch unter: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Denise Mein</dc:creator>
  <cp:lastModifiedBy>Denise Mein</cp:lastModifiedBy>
  <cp:revision>127</cp:revision>
  <dcterms:created xsi:type="dcterms:W3CDTF">2020-09-10T08:06:36Z</dcterms:created>
  <dcterms:modified xsi:type="dcterms:W3CDTF">2020-11-04T14:01:17Z</dcterms:modified>
</cp:coreProperties>
</file>