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67" r:id="rId6"/>
    <p:sldId id="263" r:id="rId7"/>
    <p:sldId id="259" r:id="rId8"/>
    <p:sldId id="264" r:id="rId9"/>
    <p:sldId id="260" r:id="rId10"/>
    <p:sldId id="261" r:id="rId11"/>
    <p:sldId id="265" r:id="rId12"/>
    <p:sldId id="266" r:id="rId13"/>
    <p:sldId id="268" r:id="rId14"/>
    <p:sldId id="262" r:id="rId15"/>
    <p:sldId id="271" r:id="rId16"/>
    <p:sldId id="270" r:id="rId17"/>
    <p:sldId id="26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mailto:info@reuchlen.com?subject=Nachricht" TargetMode="External"/><Relationship Id="rId3" Type="http://schemas.openxmlformats.org/officeDocument/2006/relationships/hyperlink" Target="mailto:jobs@reuchlen.com?subject=Jobs" TargetMode="External"/><Relationship Id="rId7" Type="http://schemas.openxmlformats.org/officeDocument/2006/relationships/hyperlink" Target="https://www.linkedin.com/company/august-reuchlen-gmbh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hyperlink" Target="https://www.xing.com/profile/August_ReuchlenGmbH" TargetMode="External"/><Relationship Id="rId5" Type="http://schemas.openxmlformats.org/officeDocument/2006/relationships/hyperlink" Target="https://reuchlen.com/newsletter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hyperlink" Target="https://www.facebook.com/pg/August-Reuchlen-GmbH-106503457846546/post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0C6F4-B0A9-4DFF-8D62-EBDDA1D8B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748" y="2452766"/>
            <a:ext cx="8679915" cy="1019381"/>
          </a:xfrm>
        </p:spPr>
        <p:txBody>
          <a:bodyPr/>
          <a:lstStyle/>
          <a:p>
            <a:r>
              <a:rPr lang="de-DE" spc="0" dirty="0">
                <a:latin typeface="Frutiger LT 55 Roman" panose="020B0602020204020204" pitchFamily="34" charset="0"/>
              </a:rPr>
              <a:t>Welcome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E921D6-A9B3-4D1F-8541-80F6C1A17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748" y="3613498"/>
            <a:ext cx="8673427" cy="1019382"/>
          </a:xfrm>
        </p:spPr>
        <p:txBody>
          <a:bodyPr>
            <a:normAutofit/>
          </a:bodyPr>
          <a:lstStyle/>
          <a:p>
            <a:r>
              <a:rPr lang="de-DE" sz="2550" dirty="0" err="1">
                <a:latin typeface="Frutiger LT 55 Roman" panose="020B0602020204020204" pitchFamily="34" charset="0"/>
              </a:rPr>
              <a:t>to</a:t>
            </a:r>
            <a:r>
              <a:rPr lang="de-DE" sz="2550" dirty="0">
                <a:latin typeface="Frutiger LT 55 Roman" panose="020B0602020204020204" pitchFamily="34" charset="0"/>
              </a:rPr>
              <a:t> August </a:t>
            </a:r>
            <a:r>
              <a:rPr lang="de-DE" sz="2550" dirty="0" err="1">
                <a:latin typeface="Frutiger LT 55 Roman" panose="020B0602020204020204" pitchFamily="34" charset="0"/>
              </a:rPr>
              <a:t>Reuchlen</a:t>
            </a:r>
            <a:r>
              <a:rPr lang="de-DE" sz="2550" dirty="0">
                <a:latin typeface="Frutiger LT 55 Roman" panose="020B0602020204020204" pitchFamily="34" charset="0"/>
              </a:rPr>
              <a:t> GmbH in Tuttlingen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E81881-8FC5-4FE1-AB73-5F098652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E2640D9-C0C5-40E9-AC7D-407436F2658E}"/>
              </a:ext>
            </a:extLst>
          </p:cNvPr>
          <p:cNvSpPr txBox="1"/>
          <p:nvPr/>
        </p:nvSpPr>
        <p:spPr>
          <a:xfrm>
            <a:off x="1758044" y="5782229"/>
            <a:ext cx="86725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Surgical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instruments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for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medical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technology</a:t>
            </a:r>
            <a:endParaRPr lang="de-DE" sz="2600" b="1" cap="all" dirty="0">
              <a:solidFill>
                <a:srgbClr val="034DA2"/>
              </a:solidFill>
              <a:latin typeface="Frutiger LT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6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9000">
        <p:fade/>
      </p:transition>
    </mc:Choice>
    <mc:Fallback xmlns="">
      <p:transition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73C6321-FA51-4F5B-AD8F-0DC713D7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70116EF-6643-409A-AF3E-4593A8EA3A03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CB341D-C45B-4635-BA3A-83A292EA2B5F}"/>
              </a:ext>
            </a:extLst>
          </p:cNvPr>
          <p:cNvSpPr txBox="1"/>
          <p:nvPr/>
        </p:nvSpPr>
        <p:spPr>
          <a:xfrm>
            <a:off x="392120" y="3068126"/>
            <a:ext cx="2169081" cy="50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Caspar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C87C8E-18FB-4A60-BF04-A0394CE56950}"/>
              </a:ext>
            </a:extLst>
          </p:cNvPr>
          <p:cNvSpPr/>
          <p:nvPr/>
        </p:nvSpPr>
        <p:spPr>
          <a:xfrm>
            <a:off x="3027250" y="4635372"/>
            <a:ext cx="8887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latin typeface="Frutiger LT 55 Roman" panose="020B0602020204020204" pitchFamily="34" charset="0"/>
              </a:rPr>
              <a:t>Retractor</a:t>
            </a:r>
            <a:r>
              <a:rPr lang="de-DE" b="1" dirty="0">
                <a:latin typeface="Frutiger LT 55 Roman" panose="020B0602020204020204" pitchFamily="34" charset="0"/>
              </a:rPr>
              <a:t> System</a:t>
            </a: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r>
              <a:rPr lang="de-DE" dirty="0" err="1">
                <a:latin typeface="Frutiger LT 55 Roman" panose="020B0602020204020204" pitchFamily="34" charset="0"/>
              </a:rPr>
              <a:t>for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cervical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vertebrae</a:t>
            </a:r>
            <a:r>
              <a:rPr lang="de-DE" dirty="0">
                <a:latin typeface="Frutiger LT 55 Roman" panose="020B0602020204020204" pitchFamily="34" charset="0"/>
              </a:rPr>
              <a:t> and </a:t>
            </a:r>
            <a:r>
              <a:rPr lang="de-DE" dirty="0" err="1">
                <a:latin typeface="Frutiger LT 55 Roman" panose="020B0602020204020204" pitchFamily="34" charset="0"/>
              </a:rPr>
              <a:t>lumbar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spine</a:t>
            </a: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C7C2599-EC24-4B43-BF0F-BC6B85B49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5C7130A-EFA5-457B-A796-0AB1B6D2D72E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Retractors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Valves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9229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73C6321-FA51-4F5B-AD8F-0DC713D7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70116EF-6643-409A-AF3E-4593A8EA3A03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CB341D-C45B-4635-BA3A-83A292EA2B5F}"/>
              </a:ext>
            </a:extLst>
          </p:cNvPr>
          <p:cNvSpPr txBox="1"/>
          <p:nvPr/>
        </p:nvSpPr>
        <p:spPr>
          <a:xfrm>
            <a:off x="392120" y="3048798"/>
            <a:ext cx="21690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McCulloch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C87C8E-18FB-4A60-BF04-A0394CE56950}"/>
              </a:ext>
            </a:extLst>
          </p:cNvPr>
          <p:cNvSpPr/>
          <p:nvPr/>
        </p:nvSpPr>
        <p:spPr>
          <a:xfrm>
            <a:off x="3027250" y="4635372"/>
            <a:ext cx="85013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latin typeface="Frutiger LT 55 Roman" panose="020B0602020204020204" pitchFamily="34" charset="0"/>
              </a:rPr>
              <a:t>Retractor</a:t>
            </a:r>
            <a:r>
              <a:rPr lang="de-DE" b="1" dirty="0">
                <a:latin typeface="Frutiger LT 55 Roman" panose="020B0602020204020204" pitchFamily="34" charset="0"/>
              </a:rPr>
              <a:t> System </a:t>
            </a:r>
            <a:r>
              <a:rPr lang="de-DE" b="1" dirty="0" err="1">
                <a:latin typeface="Frutiger LT 55 Roman" panose="020B0602020204020204" pitchFamily="34" charset="0"/>
              </a:rPr>
              <a:t>for</a:t>
            </a:r>
            <a:r>
              <a:rPr lang="de-DE" b="1" dirty="0">
                <a:latin typeface="Frutiger LT 55 Roman" panose="020B0602020204020204" pitchFamily="34" charset="0"/>
              </a:rPr>
              <a:t> intervertebral </a:t>
            </a:r>
            <a:r>
              <a:rPr lang="de-DE" b="1" dirty="0" err="1">
                <a:latin typeface="Frutiger LT 55 Roman" panose="020B0602020204020204" pitchFamily="34" charset="0"/>
              </a:rPr>
              <a:t>disc</a:t>
            </a:r>
            <a:r>
              <a:rPr lang="de-DE" b="1" dirty="0">
                <a:latin typeface="Frutiger LT 55 Roman" panose="020B0602020204020204" pitchFamily="34" charset="0"/>
              </a:rPr>
              <a:t> </a:t>
            </a:r>
            <a:r>
              <a:rPr lang="de-DE" b="1" dirty="0" err="1">
                <a:latin typeface="Frutiger LT 55 Roman" panose="020B0602020204020204" pitchFamily="34" charset="0"/>
              </a:rPr>
              <a:t>disease</a:t>
            </a:r>
            <a:endParaRPr lang="de-DE" b="1" dirty="0">
              <a:latin typeface="Frutiger LT 55 Roman" panose="020B0602020204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Frutiger LT 55 Roman" panose="020B0602020204020204" pitchFamily="34" charset="0"/>
              </a:rPr>
              <a:t>coating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prevents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reflection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of</a:t>
            </a:r>
            <a:r>
              <a:rPr lang="de-DE" dirty="0">
                <a:latin typeface="Frutiger LT 55 Roman" panose="020B0602020204020204" pitchFamily="34" charset="0"/>
              </a:rPr>
              <a:t> light </a:t>
            </a:r>
            <a:r>
              <a:rPr lang="de-DE" dirty="0" err="1">
                <a:latin typeface="Frutiger LT 55 Roman" panose="020B0602020204020204" pitchFamily="34" charset="0"/>
              </a:rPr>
              <a:t>effects</a:t>
            </a:r>
            <a:endParaRPr lang="de-DE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Frutiger LT 55 Roman" panose="020B0602020204020204" pitchFamily="34" charset="0"/>
              </a:rPr>
              <a:t>rack</a:t>
            </a:r>
            <a:r>
              <a:rPr lang="de-DE" dirty="0">
                <a:latin typeface="Frutiger LT 55 Roman" panose="020B0602020204020204" pitchFamily="34" charset="0"/>
              </a:rPr>
              <a:t> and </a:t>
            </a:r>
            <a:r>
              <a:rPr lang="de-DE" dirty="0" err="1">
                <a:latin typeface="Frutiger LT 55 Roman" panose="020B0602020204020204" pitchFamily="34" charset="0"/>
              </a:rPr>
              <a:t>pinion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machanism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with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fine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toothed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gear</a:t>
            </a:r>
            <a:endParaRPr lang="de-DE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dirty="0" err="1">
                <a:latin typeface="Frutiger LT 55 Roman" panose="020B0602020204020204" pitchFamily="34" charset="0"/>
              </a:rPr>
              <a:t>available</a:t>
            </a:r>
            <a:r>
              <a:rPr lang="de-DE" dirty="0">
                <a:latin typeface="Frutiger LT 55 Roman" panose="020B0602020204020204" pitchFamily="34" charset="0"/>
              </a:rPr>
              <a:t> in </a:t>
            </a:r>
            <a:r>
              <a:rPr lang="de-DE" dirty="0" err="1">
                <a:latin typeface="Frutiger LT 55 Roman" panose="020B0602020204020204" pitchFamily="34" charset="0"/>
              </a:rPr>
              <a:t>steel</a:t>
            </a:r>
            <a:r>
              <a:rPr lang="de-DE" dirty="0">
                <a:latin typeface="Frutiger LT 55 Roman" panose="020B0602020204020204" pitchFamily="34" charset="0"/>
              </a:rPr>
              <a:t> and </a:t>
            </a:r>
            <a:r>
              <a:rPr lang="de-DE" dirty="0" err="1">
                <a:latin typeface="Frutiger LT 55 Roman" panose="020B0602020204020204" pitchFamily="34" charset="0"/>
              </a:rPr>
              <a:t>titanium</a:t>
            </a:r>
            <a:endParaRPr lang="de-DE" dirty="0">
              <a:latin typeface="Frutiger LT 55 Roman" panose="020B0602020204020204" pitchFamily="34" charset="0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C7C2599-EC24-4B43-BF0F-BC6B85B49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57CFC49-0137-4FA8-A517-44D51B87DE61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Retractors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Valves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8282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E92598-A56A-459D-A75F-BEF75561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3DA59A-A7E4-46AF-8721-0A0AE15F8B19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90116-1B0E-43F0-9AB6-B9574EF08693}"/>
              </a:ext>
            </a:extLst>
          </p:cNvPr>
          <p:cNvSpPr txBox="1"/>
          <p:nvPr/>
        </p:nvSpPr>
        <p:spPr>
          <a:xfrm>
            <a:off x="442994" y="2998112"/>
            <a:ext cx="21690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Ring</a:t>
            </a:r>
          </a:p>
          <a:p>
            <a:r>
              <a:rPr lang="de-DE" sz="2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Retractor</a:t>
            </a:r>
            <a:endParaRPr lang="de-DE" sz="26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CE5502-5547-4213-BC5B-35EA8E5CE902}"/>
              </a:ext>
            </a:extLst>
          </p:cNvPr>
          <p:cNvSpPr/>
          <p:nvPr/>
        </p:nvSpPr>
        <p:spPr>
          <a:xfrm>
            <a:off x="3027250" y="4635372"/>
            <a:ext cx="7351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Frutiger LT 55 Roman" panose="020B0602020204020204" pitchFamily="34" charset="0"/>
              </a:rPr>
              <a:t>Table-</a:t>
            </a:r>
            <a:r>
              <a:rPr lang="de-DE" b="1" dirty="0" err="1">
                <a:latin typeface="Frutiger LT 55 Roman" panose="020B0602020204020204" pitchFamily="34" charset="0"/>
              </a:rPr>
              <a:t>Retractor</a:t>
            </a:r>
            <a:r>
              <a:rPr lang="de-DE" b="1" dirty="0">
                <a:latin typeface="Frutiger LT 55 Roman" panose="020B0602020204020204" pitchFamily="34" charset="0"/>
              </a:rPr>
              <a:t> System </a:t>
            </a:r>
            <a:r>
              <a:rPr lang="de-DE" b="1" dirty="0" err="1">
                <a:latin typeface="Frutiger LT 55 Roman" panose="020B0602020204020204" pitchFamily="34" charset="0"/>
              </a:rPr>
              <a:t>for</a:t>
            </a:r>
            <a:r>
              <a:rPr lang="de-DE" b="1" dirty="0">
                <a:latin typeface="Frutiger LT 55 Roman" panose="020B0602020204020204" pitchFamily="34" charset="0"/>
              </a:rPr>
              <a:t> variable </a:t>
            </a:r>
            <a:r>
              <a:rPr lang="de-DE" b="1" dirty="0" err="1">
                <a:latin typeface="Frutiger LT 55 Roman" panose="020B0602020204020204" pitchFamily="34" charset="0"/>
              </a:rPr>
              <a:t>use</a:t>
            </a: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r>
              <a:rPr lang="en-US" dirty="0">
                <a:latin typeface="Frutiger LT 55 Roman" panose="020B0602020204020204" pitchFamily="34" charset="0"/>
              </a:rPr>
              <a:t>A flexible ring retractor system for various applications,</a:t>
            </a:r>
          </a:p>
          <a:p>
            <a:r>
              <a:rPr lang="en-US" dirty="0">
                <a:latin typeface="Frutiger LT 55 Roman" panose="020B0602020204020204" pitchFamily="34" charset="0"/>
              </a:rPr>
              <a:t>which can be expanded as required with a wide range of</a:t>
            </a:r>
          </a:p>
          <a:p>
            <a:r>
              <a:rPr lang="en-US" dirty="0">
                <a:latin typeface="Frutiger LT 55 Roman" panose="020B0602020204020204" pitchFamily="34" charset="0"/>
              </a:rPr>
              <a:t>different sizes of rings, leaves etc.</a:t>
            </a:r>
            <a:endParaRPr lang="de-DE" dirty="0">
              <a:latin typeface="Frutiger LT 55 Roman" panose="020B0602020204020204" pitchFamily="34" charset="0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518FDC-9465-4196-AEB5-B9EBEDDB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3BA08A-8FA8-4F69-AC19-9E472AC47247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Frames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Ratchets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Blades</a:t>
            </a:r>
          </a:p>
        </p:txBody>
      </p:sp>
    </p:spTree>
    <p:extLst>
      <p:ext uri="{BB962C8B-B14F-4D97-AF65-F5344CB8AC3E}">
        <p14:creationId xmlns:p14="http://schemas.microsoft.com/office/powerpoint/2010/main" val="11314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4000">
        <p:fad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800" b="1" spc="0" dirty="0">
                <a:latin typeface="Frutiger LT 45 Light" panose="020B0402020204020204" pitchFamily="34" charset="0"/>
              </a:rPr>
              <a:t>Construction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The interface</a:t>
            </a:r>
            <a:br>
              <a:rPr lang="de-DE" sz="2200" spc="0" dirty="0">
                <a:latin typeface="Frutiger LT 45 Light" panose="020B0402020204020204" pitchFamily="34" charset="0"/>
              </a:rPr>
            </a:br>
            <a:r>
              <a:rPr lang="de-DE" sz="2200" spc="0" dirty="0" err="1">
                <a:latin typeface="Frutiger LT 45 Light" panose="020B0402020204020204" pitchFamily="34" charset="0"/>
              </a:rPr>
              <a:t>between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product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idea</a:t>
            </a:r>
            <a:r>
              <a:rPr lang="de-DE" sz="2200" spc="0" dirty="0">
                <a:latin typeface="Frutiger LT 45 Light" panose="020B0402020204020204" pitchFamily="34" charset="0"/>
              </a:rPr>
              <a:t> and </a:t>
            </a:r>
            <a:r>
              <a:rPr lang="de-DE" sz="2200" spc="0" dirty="0" err="1">
                <a:latin typeface="Frutiger LT 45 Light" panose="020B0402020204020204" pitchFamily="34" charset="0"/>
              </a:rPr>
              <a:t>production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46AE-B586-43CE-AF3C-2154D16B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631175"/>
            <a:ext cx="6488016" cy="5248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function</a:t>
            </a:r>
            <a:endParaRPr lang="de-DE" sz="20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ergonomics</a:t>
            </a:r>
            <a:endParaRPr lang="de-DE" sz="20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biocompatibility</a:t>
            </a:r>
            <a:endParaRPr lang="de-DE" sz="20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material </a:t>
            </a:r>
            <a:r>
              <a:rPr lang="de-DE" sz="2000" dirty="0" err="1">
                <a:latin typeface="Frutiger LT 55 Roman" panose="020B0602020204020204" pitchFamily="34" charset="0"/>
              </a:rPr>
              <a:t>selection</a:t>
            </a:r>
            <a:endParaRPr lang="de-DE" sz="20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norming</a:t>
            </a:r>
            <a:r>
              <a:rPr lang="de-DE" sz="2000" dirty="0">
                <a:latin typeface="Frutiger LT 55 Roman" panose="020B0602020204020204" pitchFamily="34" charset="0"/>
              </a:rPr>
              <a:t>, </a:t>
            </a:r>
            <a:r>
              <a:rPr lang="de-DE" sz="2000" dirty="0" err="1">
                <a:latin typeface="Frutiger LT 55 Roman" panose="020B0602020204020204" pitchFamily="34" charset="0"/>
              </a:rPr>
              <a:t>exchangeability</a:t>
            </a:r>
            <a:r>
              <a:rPr lang="de-DE" sz="2000" dirty="0">
                <a:latin typeface="Frutiger LT 55 Roman" panose="020B0602020204020204" pitchFamily="34" charset="0"/>
              </a:rPr>
              <a:t> and </a:t>
            </a:r>
            <a:r>
              <a:rPr lang="de-DE" sz="2000" dirty="0" err="1">
                <a:latin typeface="Frutiger LT 55 Roman" panose="020B0602020204020204" pitchFamily="34" charset="0"/>
              </a:rPr>
              <a:t>tolerance</a:t>
            </a: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selection</a:t>
            </a:r>
            <a:endParaRPr lang="de-DE" sz="20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selection</a:t>
            </a: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of</a:t>
            </a: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suitable</a:t>
            </a: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production</a:t>
            </a:r>
            <a:r>
              <a:rPr lang="de-DE" sz="2000" dirty="0">
                <a:latin typeface="Frutiger LT 55 Roman" panose="020B0602020204020204" pitchFamily="34" charset="0"/>
              </a:rPr>
              <a:t> </a:t>
            </a:r>
            <a:r>
              <a:rPr lang="de-DE" sz="2000" dirty="0" err="1">
                <a:latin typeface="Frutiger LT 55 Roman" panose="020B0602020204020204" pitchFamily="34" charset="0"/>
              </a:rPr>
              <a:t>techniques</a:t>
            </a:r>
            <a:br>
              <a:rPr lang="de-DE" sz="2000" dirty="0">
                <a:latin typeface="Frutiger LT 55 Roman" panose="020B0602020204020204" pitchFamily="34" charset="0"/>
              </a:rPr>
            </a:br>
            <a:r>
              <a:rPr lang="de-DE" sz="2000" dirty="0">
                <a:latin typeface="Frutiger LT 55 Roman" panose="020B0602020204020204" pitchFamily="34" charset="0"/>
              </a:rPr>
              <a:t> and </a:t>
            </a:r>
            <a:r>
              <a:rPr lang="de-DE" sz="2000" dirty="0" err="1">
                <a:latin typeface="Frutiger LT 55 Roman" panose="020B0602020204020204" pitchFamily="34" charset="0"/>
              </a:rPr>
              <a:t>processes</a:t>
            </a:r>
            <a:endParaRPr lang="de-DE" sz="2000" dirty="0">
              <a:latin typeface="Frutiger LT 55 Roman" panose="020B0602020204020204" pitchFamily="34" charset="0"/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295866-CF5F-45CE-8F6F-33A75071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13" y="1287205"/>
            <a:ext cx="9426626" cy="3134357"/>
          </a:xfrm>
          <a:prstGeom prst="rect">
            <a:avLst/>
          </a:prstGeom>
        </p:spPr>
      </p:pic>
      <p:sp>
        <p:nvSpPr>
          <p:cNvPr id="36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666C024-1B7E-4764-A065-86A16797D363}"/>
              </a:ext>
            </a:extLst>
          </p:cNvPr>
          <p:cNvSpPr txBox="1"/>
          <p:nvPr/>
        </p:nvSpPr>
        <p:spPr>
          <a:xfrm>
            <a:off x="1455879" y="4700276"/>
            <a:ext cx="927689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Take a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closer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look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: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for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reuchlen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every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little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detail</a:t>
            </a:r>
            <a:endParaRPr lang="de-DE" sz="2500" b="1" cap="all" dirty="0">
              <a:solidFill>
                <a:srgbClr val="034DA2"/>
              </a:solidFill>
              <a:latin typeface="Frutiger LT 45 Light" panose="020B0402020204020204" pitchFamily="34" charset="0"/>
            </a:endParaRPr>
          </a:p>
          <a:p>
            <a:pPr algn="ctr"/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stands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for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Our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dedication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to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the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hightest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levels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of</a:t>
            </a:r>
            <a:endParaRPr lang="de-DE" sz="2500" b="1" cap="all" dirty="0">
              <a:solidFill>
                <a:srgbClr val="034DA2"/>
              </a:solidFill>
              <a:latin typeface="Frutiger LT 45 Light" panose="020B0402020204020204" pitchFamily="34" charset="0"/>
            </a:endParaRPr>
          </a:p>
          <a:p>
            <a:pPr algn="ctr"/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quality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and </a:t>
            </a:r>
            <a:r>
              <a:rPr lang="de-DE" sz="25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precision</a:t>
            </a:r>
            <a:r>
              <a:rPr lang="de-DE" sz="25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582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11000">
        <p15:prstTrans prst="prestig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D0479B6B-AC54-4284-9E3B-5CB4886E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55" y="162083"/>
            <a:ext cx="3144345" cy="21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D06E066-AEA5-434B-97D8-131EEB3C0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" y="162081"/>
            <a:ext cx="3144347" cy="21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F1C4526-AC2C-4176-9414-56561C1C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84" y="146042"/>
            <a:ext cx="3144344" cy="21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8235F7B-FA42-4EC0-B9B3-57CD348F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" y="2345264"/>
            <a:ext cx="3158862" cy="21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0AB92B7-4F99-4D4F-BDB8-20E28242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" y="4589403"/>
            <a:ext cx="3172776" cy="217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486941AD-73A6-40C0-A616-1696CE08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55" y="2435430"/>
            <a:ext cx="8568000" cy="42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1820957-1120-453D-9DB2-BA12C0569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0589" y="2435430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pic>
        <p:nvPicPr>
          <p:cNvPr id="48" name="Grafik 47">
            <a:hlinkClick r:id="rId3"/>
            <a:extLst>
              <a:ext uri="{FF2B5EF4-FFF2-40B4-BE49-F238E27FC236}">
                <a16:creationId xmlns:a16="http://schemas.microsoft.com/office/drawing/2014/main" id="{9DF29518-8DE7-432A-A335-D7879BC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38" y="1608151"/>
            <a:ext cx="3707099" cy="2682887"/>
          </a:xfrm>
          <a:prstGeom prst="rect">
            <a:avLst/>
          </a:prstGeom>
        </p:spPr>
      </p:pic>
      <p:pic>
        <p:nvPicPr>
          <p:cNvPr id="3074" name="Picture 2" descr="Reuchlen Newsletter">
            <a:hlinkClick r:id="rId5"/>
            <a:extLst>
              <a:ext uri="{FF2B5EF4-FFF2-40B4-BE49-F238E27FC236}">
                <a16:creationId xmlns:a16="http://schemas.microsoft.com/office/drawing/2014/main" id="{FB86C9DE-065F-4D09-8217-B9D238AFD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71" y="1532432"/>
            <a:ext cx="7559365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5D4872-88B8-4B7A-81FD-8991E37EDF71}"/>
              </a:ext>
            </a:extLst>
          </p:cNvPr>
          <p:cNvSpPr txBox="1"/>
          <p:nvPr/>
        </p:nvSpPr>
        <p:spPr>
          <a:xfrm>
            <a:off x="8423589" y="4346327"/>
            <a:ext cx="3284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Sign</a:t>
            </a:r>
            <a:r>
              <a:rPr lang="de-DE" sz="1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1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up</a:t>
            </a:r>
            <a:r>
              <a:rPr lang="de-DE" sz="1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1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for</a:t>
            </a:r>
            <a:r>
              <a:rPr lang="de-DE" sz="1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1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our</a:t>
            </a:r>
            <a:r>
              <a:rPr lang="de-DE" sz="1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Newsletter.</a:t>
            </a:r>
          </a:p>
        </p:txBody>
      </p:sp>
      <p:pic>
        <p:nvPicPr>
          <p:cNvPr id="59" name="Grafik 58" descr="Ein Bild, das Zeichnung, Uhr enthält.&#10;&#10;Automatisch generierte Beschreibung">
            <a:hlinkClick r:id="rId7"/>
            <a:extLst>
              <a:ext uri="{FF2B5EF4-FFF2-40B4-BE49-F238E27FC236}">
                <a16:creationId xmlns:a16="http://schemas.microsoft.com/office/drawing/2014/main" id="{227D2BE1-2EA0-457D-B23D-4E21199DC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5863" y="4547081"/>
            <a:ext cx="917828" cy="917828"/>
          </a:xfrm>
          <a:prstGeom prst="rect">
            <a:avLst/>
          </a:prstGeom>
        </p:spPr>
      </p:pic>
      <p:pic>
        <p:nvPicPr>
          <p:cNvPr id="61" name="Grafik 60" descr="Ein Bild, das Objekt, Uhr, Zeichnung enthält.&#10;&#10;Automatisch generierte Beschreibung">
            <a:hlinkClick r:id="rId9"/>
            <a:extLst>
              <a:ext uri="{FF2B5EF4-FFF2-40B4-BE49-F238E27FC236}">
                <a16:creationId xmlns:a16="http://schemas.microsoft.com/office/drawing/2014/main" id="{7860169E-7A90-4C80-BBC2-763CF27B29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547081"/>
            <a:ext cx="917828" cy="917828"/>
          </a:xfrm>
          <a:prstGeom prst="rect">
            <a:avLst/>
          </a:prstGeom>
        </p:spPr>
      </p:pic>
      <p:pic>
        <p:nvPicPr>
          <p:cNvPr id="63" name="Grafik 62" descr="Ein Bild, das Uhr enthält.&#10;&#10;Automatisch generierte Beschreibung">
            <a:hlinkClick r:id="rId11"/>
            <a:extLst>
              <a:ext uri="{FF2B5EF4-FFF2-40B4-BE49-F238E27FC236}">
                <a16:creationId xmlns:a16="http://schemas.microsoft.com/office/drawing/2014/main" id="{3D47CC45-9EFD-4290-84F9-6E70EC8FF5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4692" y="4547081"/>
            <a:ext cx="917828" cy="917828"/>
          </a:xfrm>
          <a:prstGeom prst="rect">
            <a:avLst/>
          </a:prstGeom>
        </p:spPr>
      </p:pic>
      <p:sp>
        <p:nvSpPr>
          <p:cNvPr id="11" name="Textfeld 10">
            <a:hlinkClick r:id="rId13"/>
            <a:extLst>
              <a:ext uri="{FF2B5EF4-FFF2-40B4-BE49-F238E27FC236}">
                <a16:creationId xmlns:a16="http://schemas.microsoft.com/office/drawing/2014/main" id="{CF220A7F-24D1-436C-B059-DEB9E339CE5D}"/>
              </a:ext>
            </a:extLst>
          </p:cNvPr>
          <p:cNvSpPr txBox="1"/>
          <p:nvPr/>
        </p:nvSpPr>
        <p:spPr>
          <a:xfrm>
            <a:off x="3857842" y="5514935"/>
            <a:ext cx="32031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2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info@reuchlen.com</a:t>
            </a:r>
          </a:p>
        </p:txBody>
      </p:sp>
    </p:spTree>
    <p:extLst>
      <p:ext uri="{BB962C8B-B14F-4D97-AF65-F5344CB8AC3E}">
        <p14:creationId xmlns:p14="http://schemas.microsoft.com/office/powerpoint/2010/main" val="121224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prestig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0C6F4-B0A9-4DFF-8D62-EBDDA1D8B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pc="0" dirty="0" err="1">
                <a:latin typeface="Frutiger LT 55 Roman" panose="020B0602020204020204" pitchFamily="34" charset="0"/>
              </a:rPr>
              <a:t>We</a:t>
            </a:r>
            <a:r>
              <a:rPr lang="de-DE" spc="0" dirty="0">
                <a:latin typeface="Frutiger LT 55 Roman" panose="020B0602020204020204" pitchFamily="34" charset="0"/>
              </a:rPr>
              <a:t> </a:t>
            </a:r>
            <a:r>
              <a:rPr lang="de-DE" spc="0" dirty="0" err="1">
                <a:latin typeface="Frutiger LT 55 Roman" panose="020B0602020204020204" pitchFamily="34" charset="0"/>
              </a:rPr>
              <a:t>look</a:t>
            </a:r>
            <a:r>
              <a:rPr lang="de-DE" spc="0" dirty="0">
                <a:latin typeface="Frutiger LT 55 Roman" panose="020B0602020204020204" pitchFamily="34" charset="0"/>
              </a:rPr>
              <a:t> </a:t>
            </a:r>
            <a:r>
              <a:rPr lang="de-DE" spc="0" dirty="0" err="1">
                <a:latin typeface="Frutiger LT 55 Roman" panose="020B0602020204020204" pitchFamily="34" charset="0"/>
              </a:rPr>
              <a:t>forward</a:t>
            </a:r>
            <a:r>
              <a:rPr lang="de-DE" spc="0" dirty="0">
                <a:latin typeface="Frutiger LT 55 Roman" panose="020B0602020204020204" pitchFamily="34" charset="0"/>
              </a:rPr>
              <a:t> </a:t>
            </a:r>
            <a:br>
              <a:rPr lang="de-DE" spc="0" dirty="0">
                <a:latin typeface="Frutiger LT 55 Roman" panose="020B0602020204020204" pitchFamily="34" charset="0"/>
              </a:rPr>
            </a:br>
            <a:r>
              <a:rPr lang="de-DE" spc="0" dirty="0" err="1">
                <a:latin typeface="Frutiger LT 55 Roman" panose="020B0602020204020204" pitchFamily="34" charset="0"/>
              </a:rPr>
              <a:t>to</a:t>
            </a:r>
            <a:r>
              <a:rPr lang="de-DE" spc="0" dirty="0">
                <a:latin typeface="Frutiger LT 55 Roman" panose="020B0602020204020204" pitchFamily="34" charset="0"/>
              </a:rPr>
              <a:t> </a:t>
            </a:r>
            <a:r>
              <a:rPr lang="de-DE" spc="0" dirty="0" err="1">
                <a:latin typeface="Frutiger LT 55 Roman" panose="020B0602020204020204" pitchFamily="34" charset="0"/>
              </a:rPr>
              <a:t>your</a:t>
            </a:r>
            <a:r>
              <a:rPr lang="de-DE" spc="0" dirty="0">
                <a:latin typeface="Frutiger LT 55 Roman" panose="020B0602020204020204" pitchFamily="34" charset="0"/>
              </a:rPr>
              <a:t> </a:t>
            </a:r>
            <a:r>
              <a:rPr lang="de-DE" spc="0" dirty="0" err="1">
                <a:latin typeface="Frutiger LT 55 Roman" panose="020B0602020204020204" pitchFamily="34" charset="0"/>
              </a:rPr>
              <a:t>visit</a:t>
            </a:r>
            <a:r>
              <a:rPr lang="de-DE" spc="0" dirty="0">
                <a:latin typeface="Frutiger LT 55 Roman" panose="020B0602020204020204" pitchFamily="34" charset="0"/>
              </a:rPr>
              <a:t>: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E921D6-A9B3-4D1F-8541-80F6C1A17D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5400" dirty="0">
                <a:latin typeface="Frutiger LT 55 Roman" panose="020B0602020204020204" pitchFamily="34" charset="0"/>
              </a:rPr>
              <a:t>www.reuchlen.com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7E81881-8FC5-4FE1-AB73-5F098652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E2640D9-C0C5-40E9-AC7D-407436F2658E}"/>
              </a:ext>
            </a:extLst>
          </p:cNvPr>
          <p:cNvSpPr txBox="1"/>
          <p:nvPr/>
        </p:nvSpPr>
        <p:spPr>
          <a:xfrm>
            <a:off x="1181008" y="5710977"/>
            <a:ext cx="99181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Products </a:t>
            </a:r>
            <a:r>
              <a:rPr lang="de-DE" sz="2600" b="1" cap="all" dirty="0">
                <a:solidFill>
                  <a:schemeClr val="bg1">
                    <a:lumMod val="65000"/>
                  </a:schemeClr>
                </a:solidFill>
                <a:latin typeface="Frutiger LT 45 Light" panose="020B0402020204020204" pitchFamily="34" charset="0"/>
              </a:rPr>
              <a:t>I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collaboration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>
                <a:solidFill>
                  <a:schemeClr val="bg1">
                    <a:lumMod val="65000"/>
                  </a:schemeClr>
                </a:solidFill>
                <a:latin typeface="Frutiger LT 45 Light" panose="020B0402020204020204" pitchFamily="34" charset="0"/>
              </a:rPr>
              <a:t>I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development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>
                <a:solidFill>
                  <a:schemeClr val="bg1">
                    <a:lumMod val="65000"/>
                  </a:schemeClr>
                </a:solidFill>
                <a:latin typeface="Frutiger LT 45 Light" panose="020B0402020204020204" pitchFamily="34" charset="0"/>
              </a:rPr>
              <a:t>I</a:t>
            </a:r>
            <a:r>
              <a:rPr lang="de-DE" sz="2600" b="1" cap="all" dirty="0">
                <a:solidFill>
                  <a:srgbClr val="034DA2"/>
                </a:solidFill>
                <a:latin typeface="Frutiger LT 45 Light" panose="020B0402020204020204" pitchFamily="34" charset="0"/>
              </a:rPr>
              <a:t> </a:t>
            </a:r>
            <a:r>
              <a:rPr lang="de-DE" sz="2600" b="1" cap="all" dirty="0" err="1">
                <a:solidFill>
                  <a:srgbClr val="034DA2"/>
                </a:solidFill>
                <a:latin typeface="Frutiger LT 45 Light" panose="020B0402020204020204" pitchFamily="34" charset="0"/>
              </a:rPr>
              <a:t>fulfillment</a:t>
            </a:r>
            <a:endParaRPr lang="de-DE" sz="2600" b="1" cap="all" dirty="0">
              <a:solidFill>
                <a:srgbClr val="034DA2"/>
              </a:solidFill>
              <a:latin typeface="Frutiger LT 45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2DA5856-B1BB-4497-A95F-871CEFE5F3C2}"/>
              </a:ext>
            </a:extLst>
          </p:cNvPr>
          <p:cNvSpPr/>
          <p:nvPr/>
        </p:nvSpPr>
        <p:spPr>
          <a:xfrm>
            <a:off x="2446955" y="1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29EFD5D-56EA-40FD-BEE3-496EE5A6876D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pic>
        <p:nvPicPr>
          <p:cNvPr id="3" name="Grafik 2" descr="Ein Bild, das draußen, Gebäude, Straße, Haus enthält.&#10;&#10;Automatisch generierte Beschreibung">
            <a:extLst>
              <a:ext uri="{FF2B5EF4-FFF2-40B4-BE49-F238E27FC236}">
                <a16:creationId xmlns:a16="http://schemas.microsoft.com/office/drawing/2014/main" id="{CA422176-ADBB-408B-9B15-853E7907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81" y="1354500"/>
            <a:ext cx="6755281" cy="29699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C316782-8E95-4E92-B501-783B66261F65}"/>
              </a:ext>
            </a:extLst>
          </p:cNvPr>
          <p:cNvSpPr txBox="1"/>
          <p:nvPr/>
        </p:nvSpPr>
        <p:spPr>
          <a:xfrm>
            <a:off x="2530134" y="1863549"/>
            <a:ext cx="19718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We work with all </a:t>
            </a:r>
            <a:r>
              <a:rPr lang="en-US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materials</a:t>
            </a:r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(stainless steel, titanium, peek, nitinol) and use the most suitable methods for manufacturing.</a:t>
            </a:r>
          </a:p>
          <a:p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Our customers are located to all five continents and provide surgeons with the </a:t>
            </a:r>
            <a:r>
              <a:rPr lang="en-US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best</a:t>
            </a:r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instruments.</a:t>
            </a:r>
            <a:endParaRPr lang="de-DE" sz="1400" dirty="0">
              <a:solidFill>
                <a:schemeClr val="bg1"/>
              </a:solidFill>
              <a:latin typeface="Frutiger LT 45 Light" panose="020B0402020204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9E6273-ED91-4A9D-9FBE-CBD4854ACDFB}"/>
              </a:ext>
            </a:extLst>
          </p:cNvPr>
          <p:cNvSpPr txBox="1"/>
          <p:nvPr/>
        </p:nvSpPr>
        <p:spPr>
          <a:xfrm>
            <a:off x="378631" y="1863548"/>
            <a:ext cx="197189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August </a:t>
            </a:r>
            <a:r>
              <a:rPr lang="en-US" sz="1400" dirty="0" err="1">
                <a:solidFill>
                  <a:schemeClr val="bg1"/>
                </a:solidFill>
                <a:latin typeface="Frutiger LT 45 Light" panose="020B0402020204020204" pitchFamily="34" charset="0"/>
              </a:rPr>
              <a:t>Reuchlen</a:t>
            </a:r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GmbH has been developing and manufacturing surgical instruments for </a:t>
            </a:r>
            <a:r>
              <a:rPr lang="en-US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a wide range of applications</a:t>
            </a:r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in </a:t>
            </a:r>
            <a:r>
              <a:rPr lang="en-US" sz="1400" dirty="0" err="1">
                <a:solidFill>
                  <a:schemeClr val="bg1"/>
                </a:solidFill>
                <a:latin typeface="Frutiger LT 45 Light" panose="020B0402020204020204" pitchFamily="34" charset="0"/>
              </a:rPr>
              <a:t>Tuttlingen</a:t>
            </a:r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 for </a:t>
            </a:r>
            <a:r>
              <a:rPr lang="en-US" sz="1400" b="1" dirty="0">
                <a:solidFill>
                  <a:schemeClr val="bg1"/>
                </a:solidFill>
                <a:latin typeface="Frutiger LT 45 Light" panose="020B0402020204020204" pitchFamily="34" charset="0"/>
              </a:rPr>
              <a:t>over 75 years</a:t>
            </a:r>
            <a:r>
              <a:rPr lang="en-US" sz="1400" dirty="0">
                <a:solidFill>
                  <a:schemeClr val="bg1"/>
                </a:solidFill>
                <a:latin typeface="Frutiger LT 45 Light" panose="020B0402020204020204" pitchFamily="34" charset="0"/>
              </a:rPr>
              <a:t>. Based on many years of experience, we produce high quality instruments in a consistent design.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DC5CD-F51B-4037-850C-D35D914A8E8A}"/>
              </a:ext>
            </a:extLst>
          </p:cNvPr>
          <p:cNvSpPr txBox="1"/>
          <p:nvPr/>
        </p:nvSpPr>
        <p:spPr>
          <a:xfrm>
            <a:off x="4849580" y="4439711"/>
            <a:ext cx="7157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Frutiger LT 55 Roman" panose="020B0602020204020204" pitchFamily="34" charset="0"/>
              </a:rPr>
              <a:t>international </a:t>
            </a:r>
            <a:r>
              <a:rPr lang="de-DE" sz="1400" dirty="0" err="1">
                <a:latin typeface="Frutiger LT 55 Roman" panose="020B0602020204020204" pitchFamily="34" charset="0"/>
              </a:rPr>
              <a:t>established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manufacturer</a:t>
            </a:r>
            <a:r>
              <a:rPr lang="de-DE" sz="1400" dirty="0">
                <a:latin typeface="Frutiger LT 55 Roman" panose="020B0602020204020204" pitchFamily="34" charset="0"/>
              </a:rPr>
              <a:t> in </a:t>
            </a:r>
            <a:r>
              <a:rPr lang="de-DE" sz="1400" dirty="0" err="1">
                <a:latin typeface="Frutiger LT 55 Roman" panose="020B0602020204020204" pitchFamily="34" charset="0"/>
              </a:rPr>
              <a:t>medical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technology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 err="1">
                <a:latin typeface="Frutiger LT 55 Roman" panose="020B0602020204020204" pitchFamily="34" charset="0"/>
              </a:rPr>
              <a:t>wide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production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of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implants</a:t>
            </a:r>
            <a:r>
              <a:rPr lang="de-DE" sz="1400" dirty="0">
                <a:latin typeface="Frutiger LT 55 Roman" panose="020B0602020204020204" pitchFamily="34" charset="0"/>
              </a:rPr>
              <a:t> and </a:t>
            </a:r>
            <a:r>
              <a:rPr lang="de-DE" sz="1400" dirty="0" err="1">
                <a:latin typeface="Frutiger LT 55 Roman" panose="020B0602020204020204" pitchFamily="34" charset="0"/>
              </a:rPr>
              <a:t>surgical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instruments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 err="1">
                <a:latin typeface="Frutiger LT 55 Roman" panose="020B0602020204020204" pitchFamily="34" charset="0"/>
              </a:rPr>
              <a:t>machinery</a:t>
            </a:r>
            <a:r>
              <a:rPr lang="de-DE" sz="1400" dirty="0">
                <a:latin typeface="Frutiger LT 55 Roman" panose="020B0602020204020204" pitchFamily="34" charset="0"/>
              </a:rPr>
              <a:t>: CNC-</a:t>
            </a:r>
            <a:r>
              <a:rPr lang="de-DE" sz="1400" dirty="0" err="1">
                <a:latin typeface="Frutiger LT 55 Roman" panose="020B0602020204020204" pitchFamily="34" charset="0"/>
              </a:rPr>
              <a:t>controlled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milling</a:t>
            </a:r>
            <a:r>
              <a:rPr lang="de-DE" sz="1400" dirty="0">
                <a:latin typeface="Frutiger LT 55 Roman" panose="020B0602020204020204" pitchFamily="34" charset="0"/>
              </a:rPr>
              <a:t> and </a:t>
            </a:r>
            <a:r>
              <a:rPr lang="de-DE" sz="1400" dirty="0" err="1">
                <a:latin typeface="Frutiger LT 55 Roman" panose="020B0602020204020204" pitchFamily="34" charset="0"/>
              </a:rPr>
              <a:t>turning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centers</a:t>
            </a:r>
            <a:r>
              <a:rPr lang="de-DE" sz="1400" dirty="0">
                <a:latin typeface="Frutiger LT 55 Roman" panose="020B0602020204020204" pitchFamily="34" charset="0"/>
              </a:rPr>
              <a:t>, </a:t>
            </a:r>
            <a:r>
              <a:rPr lang="de-DE" sz="1400" dirty="0" err="1">
                <a:latin typeface="Frutiger LT 55 Roman" panose="020B0602020204020204" pitchFamily="34" charset="0"/>
              </a:rPr>
              <a:t>erosion</a:t>
            </a:r>
            <a:r>
              <a:rPr lang="de-DE" sz="1400" dirty="0">
                <a:latin typeface="Frutiger LT 55 Roman" panose="020B0602020204020204" pitchFamily="34" charset="0"/>
              </a:rPr>
              <a:t> and </a:t>
            </a:r>
            <a:r>
              <a:rPr lang="de-DE" sz="1400" dirty="0" err="1">
                <a:latin typeface="Frutiger LT 55 Roman" panose="020B0602020204020204" pitchFamily="34" charset="0"/>
              </a:rPr>
              <a:t>laser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technology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 err="1">
                <a:latin typeface="Frutiger LT 55 Roman" panose="020B0602020204020204" pitchFamily="34" charset="0"/>
              </a:rPr>
              <a:t>customers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from</a:t>
            </a:r>
            <a:r>
              <a:rPr lang="de-DE" sz="1400" dirty="0">
                <a:latin typeface="Frutiger LT 55 Roman" panose="020B0602020204020204" pitchFamily="34" charset="0"/>
              </a:rPr>
              <a:t> all </a:t>
            </a:r>
            <a:r>
              <a:rPr lang="de-DE" sz="1400" dirty="0" err="1">
                <a:latin typeface="Frutiger LT 55 Roman" panose="020B0602020204020204" pitchFamily="34" charset="0"/>
              </a:rPr>
              <a:t>over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the</a:t>
            </a:r>
            <a:r>
              <a:rPr lang="de-DE" sz="1400" dirty="0">
                <a:latin typeface="Frutiger LT 55 Roman" panose="020B0602020204020204" pitchFamily="34" charset="0"/>
              </a:rPr>
              <a:t> </a:t>
            </a:r>
            <a:r>
              <a:rPr lang="de-DE" sz="1400" dirty="0" err="1">
                <a:latin typeface="Frutiger LT 55 Roman" panose="020B0602020204020204" pitchFamily="34" charset="0"/>
              </a:rPr>
              <a:t>world</a:t>
            </a:r>
            <a:br>
              <a:rPr lang="de-DE" sz="1400" dirty="0">
                <a:latin typeface="Frutiger LT 55 Roman" panose="020B0602020204020204" pitchFamily="34" charset="0"/>
              </a:rPr>
            </a:br>
            <a:endParaRPr lang="de-DE" sz="1400" dirty="0">
              <a:latin typeface="Frutiger LT 55 Roman" panose="020B0602020204020204" pitchFamily="34" charset="0"/>
            </a:endParaRPr>
          </a:p>
          <a:p>
            <a:pPr marL="285750" indent="-285750">
              <a:buClr>
                <a:srgbClr val="034DA2"/>
              </a:buClr>
              <a:buFont typeface="Wingdings" panose="05000000000000000000" pitchFamily="2" charset="2"/>
              <a:buChar char="§"/>
            </a:pPr>
            <a:r>
              <a:rPr lang="de-DE" sz="1400" dirty="0" err="1">
                <a:latin typeface="Frutiger LT 55 Roman" panose="020B0602020204020204" pitchFamily="34" charset="0"/>
              </a:rPr>
              <a:t>about</a:t>
            </a:r>
            <a:r>
              <a:rPr lang="de-DE" sz="1400" dirty="0">
                <a:latin typeface="Frutiger LT 55 Roman" panose="020B0602020204020204" pitchFamily="34" charset="0"/>
              </a:rPr>
              <a:t> 50 </a:t>
            </a:r>
            <a:r>
              <a:rPr lang="de-DE" sz="1400" dirty="0" err="1">
                <a:latin typeface="Frutiger LT 55 Roman" panose="020B0602020204020204" pitchFamily="34" charset="0"/>
              </a:rPr>
              <a:t>employees</a:t>
            </a:r>
            <a:endParaRPr lang="de-DE" sz="1400" dirty="0">
              <a:latin typeface="Frutiger LT 55 Roman" panose="020B0602020204020204" pitchFamily="34" charset="0"/>
            </a:endParaRP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A663AA3-F360-4D3A-923D-2ADA1C63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000">
        <p:fad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A1A261-88DE-4A35-BCD8-AE943503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96345" cy="24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FC12DC-D41A-423F-A70B-1858DF1F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26000"/>
            <a:ext cx="609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7CA9A1-28FE-4588-B1AF-41A929346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" r="42590"/>
          <a:stretch/>
        </p:blipFill>
        <p:spPr bwMode="auto">
          <a:xfrm>
            <a:off x="3725350" y="2113554"/>
            <a:ext cx="4870879" cy="28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98856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spc="0" dirty="0" err="1">
                <a:latin typeface="Frutiger LT 45 Light" panose="020B0402020204020204" pitchFamily="34" charset="0"/>
              </a:rPr>
              <a:t>Our</a:t>
            </a:r>
            <a:r>
              <a:rPr lang="de-DE" b="1" spc="0" dirty="0">
                <a:latin typeface="Frutiger LT 45 Light" panose="020B0402020204020204" pitchFamily="34" charset="0"/>
              </a:rPr>
              <a:t> </a:t>
            </a:r>
            <a:r>
              <a:rPr lang="de-DE" b="1" spc="0" dirty="0" err="1">
                <a:latin typeface="Frutiger LT 45 Light" panose="020B0402020204020204" pitchFamily="34" charset="0"/>
              </a:rPr>
              <a:t>objective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 err="1">
                <a:latin typeface="Frutiger LT 45 Light" panose="020B0402020204020204" pitchFamily="34" charset="0"/>
              </a:rPr>
              <a:t>for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the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benefit</a:t>
            </a:r>
            <a:br>
              <a:rPr lang="de-DE" sz="2200" spc="0" dirty="0">
                <a:latin typeface="Frutiger LT 45 Light" panose="020B0402020204020204" pitchFamily="34" charset="0"/>
              </a:rPr>
            </a:br>
            <a:r>
              <a:rPr lang="de-DE" sz="2200" spc="0" dirty="0" err="1">
                <a:latin typeface="Frutiger LT 45 Light" panose="020B0402020204020204" pitchFamily="34" charset="0"/>
              </a:rPr>
              <a:t>of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the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patient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46AE-B586-43CE-AF3C-2154D16B4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customer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satisfaction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satisfied</a:t>
            </a:r>
            <a:r>
              <a:rPr lang="de-DE" sz="1900" dirty="0">
                <a:latin typeface="Frutiger LT 55 Roman" panose="020B0602020204020204" pitchFamily="34" charset="0"/>
              </a:rPr>
              <a:t> and </a:t>
            </a:r>
            <a:r>
              <a:rPr lang="de-DE" sz="1900" dirty="0" err="1">
                <a:latin typeface="Frutiger LT 55 Roman" panose="020B0602020204020204" pitchFamily="34" charset="0"/>
              </a:rPr>
              <a:t>motivated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employees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partnership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with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our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suppliers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investment</a:t>
            </a:r>
            <a:r>
              <a:rPr lang="de-DE" sz="1900" dirty="0">
                <a:latin typeface="Frutiger LT 55 Roman" panose="020B0602020204020204" pitchFamily="34" charset="0"/>
              </a:rPr>
              <a:t> in </a:t>
            </a:r>
            <a:r>
              <a:rPr lang="de-DE" sz="1900" dirty="0" err="1">
                <a:latin typeface="Frutiger LT 55 Roman" panose="020B0602020204020204" pitchFamily="34" charset="0"/>
              </a:rPr>
              <a:t>future-proof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jobs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avoiding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errors</a:t>
            </a:r>
            <a:r>
              <a:rPr lang="de-DE" sz="1900" dirty="0">
                <a:latin typeface="Frutiger LT 55 Roman" panose="020B0602020204020204" pitchFamily="34" charset="0"/>
              </a:rPr>
              <a:t> and </a:t>
            </a:r>
            <a:r>
              <a:rPr lang="de-DE" sz="1900" dirty="0" err="1">
                <a:latin typeface="Frutiger LT 55 Roman" panose="020B0602020204020204" pitchFamily="34" charset="0"/>
              </a:rPr>
              <a:t>cost-conscious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acting</a:t>
            </a:r>
            <a:endParaRPr lang="de-DE" sz="1900" dirty="0">
              <a:latin typeface="Frutiger LT 55 Roman" panose="020B0602020204020204" pitchFamily="34" charset="0"/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spc="0" dirty="0" err="1">
                <a:latin typeface="Frutiger LT 45 Light" panose="020B0402020204020204" pitchFamily="34" charset="0"/>
              </a:rPr>
              <a:t>Hightest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b="1" spc="0" dirty="0" err="1">
                <a:latin typeface="Frutiger LT 45 Light" panose="020B0402020204020204" pitchFamily="34" charset="0"/>
              </a:rPr>
              <a:t>quality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Minimal </a:t>
            </a:r>
            <a:r>
              <a:rPr lang="de-DE" sz="2200" spc="0" dirty="0" err="1">
                <a:latin typeface="Frutiger LT 45 Light" panose="020B0402020204020204" pitchFamily="34" charset="0"/>
              </a:rPr>
              <a:t>tolerances</a:t>
            </a:r>
            <a:br>
              <a:rPr lang="de-DE" sz="2200" spc="0" dirty="0">
                <a:latin typeface="Frutiger LT 45 Light" panose="020B0402020204020204" pitchFamily="34" charset="0"/>
              </a:rPr>
            </a:br>
            <a:r>
              <a:rPr lang="de-DE" sz="2200" spc="0" dirty="0">
                <a:latin typeface="Frutiger LT 45 Light" panose="020B0402020204020204" pitchFamily="34" charset="0"/>
              </a:rPr>
              <a:t>and </a:t>
            </a:r>
            <a:r>
              <a:rPr lang="de-DE" sz="2200" spc="0" dirty="0" err="1">
                <a:latin typeface="Frutiger LT 45 Light" panose="020B0402020204020204" pitchFamily="34" charset="0"/>
              </a:rPr>
              <a:t>identical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reprocucibility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BC2AE36-F7BF-4AAE-B916-C945F0D8A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832127" cy="524862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since</a:t>
            </a:r>
            <a:r>
              <a:rPr lang="de-DE" sz="1900" dirty="0">
                <a:latin typeface="Frutiger LT 55 Roman" panose="020B0602020204020204" pitchFamily="34" charset="0"/>
              </a:rPr>
              <a:t> 1995: </a:t>
            </a:r>
            <a:r>
              <a:rPr lang="de-DE" sz="1900" dirty="0" err="1">
                <a:latin typeface="Frutiger LT 55 Roman" panose="020B0602020204020204" pitchFamily="34" charset="0"/>
              </a:rPr>
              <a:t>certificated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to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>
                <a:latin typeface="Frutiger LT 55 Roman" panose="020B0602020204020204" pitchFamily="34" charset="0"/>
                <a:sym typeface="Wingdings" pitchFamily="2" charset="2"/>
              </a:rPr>
              <a:t>ISO 9001 and EN 46001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since</a:t>
            </a:r>
            <a:r>
              <a:rPr lang="de-DE" sz="1900" dirty="0">
                <a:latin typeface="Frutiger LT 55 Roman" panose="020B0602020204020204" pitchFamily="34" charset="0"/>
              </a:rPr>
              <a:t> 2001: </a:t>
            </a:r>
            <a:r>
              <a:rPr lang="de-DE" sz="1900" dirty="0" err="1">
                <a:latin typeface="Frutiger LT 55 Roman" panose="020B0602020204020204" pitchFamily="34" charset="0"/>
              </a:rPr>
              <a:t>certificated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to</a:t>
            </a:r>
            <a:r>
              <a:rPr lang="de-DE" sz="1900" dirty="0">
                <a:latin typeface="Frutiger LT 55 Roman" panose="020B0602020204020204" pitchFamily="34" charset="0"/>
                <a:sym typeface="Wingdings" pitchFamily="2" charset="2"/>
              </a:rPr>
              <a:t> DIN EN ISO 13485</a:t>
            </a: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controlled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work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processes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innovative </a:t>
            </a:r>
            <a:r>
              <a:rPr lang="de-DE" sz="1900" dirty="0" err="1">
                <a:latin typeface="Frutiger LT 55 Roman" panose="020B0602020204020204" pitchFamily="34" charset="0"/>
              </a:rPr>
              <a:t>technology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permanent </a:t>
            </a:r>
            <a:r>
              <a:rPr lang="de-DE" sz="1900" dirty="0" err="1">
                <a:latin typeface="Frutiger LT 55 Roman" panose="020B0602020204020204" pitchFamily="34" charset="0"/>
              </a:rPr>
              <a:t>quality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controls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skills</a:t>
            </a:r>
            <a:r>
              <a:rPr lang="de-DE" sz="1900" dirty="0">
                <a:latin typeface="Frutiger LT 55 Roman" panose="020B0602020204020204" pitchFamily="34" charset="0"/>
              </a:rPr>
              <a:t> and </a:t>
            </a:r>
            <a:r>
              <a:rPr lang="de-DE" sz="1900" dirty="0" err="1">
                <a:latin typeface="Frutiger LT 55 Roman" panose="020B0602020204020204" pitchFamily="34" charset="0"/>
              </a:rPr>
              <a:t>experience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our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partly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longtime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employees</a:t>
            </a:r>
            <a:endParaRPr lang="de-DE" sz="1900" dirty="0">
              <a:latin typeface="Frutiger LT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4BAF4-D090-40B0-B594-FFDE63FF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spc="0" dirty="0" err="1">
                <a:latin typeface="Frutiger LT 45 Light" panose="020B0402020204020204" pitchFamily="34" charset="0"/>
              </a:rPr>
              <a:t>Our</a:t>
            </a:r>
            <a:r>
              <a:rPr lang="de-DE" b="1" spc="0" dirty="0">
                <a:latin typeface="Frutiger LT 45 Light" panose="020B0402020204020204" pitchFamily="34" charset="0"/>
              </a:rPr>
              <a:t> </a:t>
            </a:r>
            <a:r>
              <a:rPr lang="de-DE" b="1" spc="0" dirty="0" err="1">
                <a:latin typeface="Frutiger LT 45 Light" panose="020B0402020204020204" pitchFamily="34" charset="0"/>
              </a:rPr>
              <a:t>products</a:t>
            </a:r>
            <a:br>
              <a:rPr lang="de-DE" b="1" spc="0" dirty="0">
                <a:latin typeface="Frutiger LT 45 Light" panose="020B0402020204020204" pitchFamily="34" charset="0"/>
              </a:rPr>
            </a:br>
            <a:r>
              <a:rPr lang="de-DE" sz="2200" spc="0" dirty="0" err="1">
                <a:latin typeface="Frutiger LT 45 Light" panose="020B0402020204020204" pitchFamily="34" charset="0"/>
              </a:rPr>
              <a:t>according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to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field</a:t>
            </a:r>
            <a:br>
              <a:rPr lang="de-DE" sz="2200" spc="0" dirty="0">
                <a:latin typeface="Frutiger LT 45 Light" panose="020B0402020204020204" pitchFamily="34" charset="0"/>
              </a:rPr>
            </a:br>
            <a:r>
              <a:rPr lang="de-DE" sz="2200" spc="0" dirty="0" err="1">
                <a:latin typeface="Frutiger LT 45 Light" panose="020B0402020204020204" pitchFamily="34" charset="0"/>
              </a:rPr>
              <a:t>of</a:t>
            </a:r>
            <a:r>
              <a:rPr lang="de-DE" sz="2200" spc="0" dirty="0">
                <a:latin typeface="Frutiger LT 45 Light" panose="020B0402020204020204" pitchFamily="34" charset="0"/>
              </a:rPr>
              <a:t> </a:t>
            </a:r>
            <a:r>
              <a:rPr lang="de-DE" sz="2200" spc="0" dirty="0" err="1">
                <a:latin typeface="Frutiger LT 45 Light" panose="020B0402020204020204" pitchFamily="34" charset="0"/>
              </a:rPr>
              <a:t>application</a:t>
            </a:r>
            <a:endParaRPr lang="de-DE" sz="2200" b="1" spc="0" dirty="0">
              <a:latin typeface="Frutiger LT 45 Light" panose="020B0402020204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46AE-B586-43CE-AF3C-2154D16B4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cardiovascular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surgery</a:t>
            </a:r>
            <a:r>
              <a:rPr lang="de-DE" sz="1900" dirty="0">
                <a:latin typeface="Frutiger LT 55 Roman" panose="020B0602020204020204" pitchFamily="34" charset="0"/>
              </a:rPr>
              <a:t> incl. neonatal and </a:t>
            </a:r>
            <a:r>
              <a:rPr lang="de-DE" sz="1900" dirty="0" err="1">
                <a:latin typeface="Frutiger LT 55 Roman" panose="020B0602020204020204" pitchFamily="34" charset="0"/>
              </a:rPr>
              <a:t>pediatric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thoracic</a:t>
            </a:r>
            <a:r>
              <a:rPr lang="de-DE" sz="1900" dirty="0">
                <a:latin typeface="Frutiger LT 55 Roman" panose="020B0602020204020204" pitchFamily="34" charset="0"/>
              </a:rPr>
              <a:t> and </a:t>
            </a:r>
            <a:r>
              <a:rPr lang="de-DE" sz="1900" dirty="0" err="1">
                <a:latin typeface="Frutiger LT 55 Roman" panose="020B0602020204020204" pitchFamily="34" charset="0"/>
              </a:rPr>
              <a:t>lung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surgery</a:t>
            </a:r>
            <a:r>
              <a:rPr lang="de-DE" sz="1900" dirty="0">
                <a:latin typeface="Frutiger LT 55 Roman" panose="020B0602020204020204" pitchFamily="34" charset="0"/>
              </a:rPr>
              <a:t> (MICS/VATS)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neurospine</a:t>
            </a:r>
            <a:r>
              <a:rPr lang="de-DE" sz="1900" dirty="0">
                <a:latin typeface="Frutiger LT 55 Roman" panose="020B0602020204020204" pitchFamily="34" charset="0"/>
              </a:rPr>
              <a:t> incl. Caspar, McCulloch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minimal invasive </a:t>
            </a:r>
            <a:r>
              <a:rPr lang="de-DE" sz="1900" dirty="0" err="1">
                <a:latin typeface="Frutiger LT 55 Roman" panose="020B0602020204020204" pitchFamily="34" charset="0"/>
              </a:rPr>
              <a:t>surgery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orthopedic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instruments</a:t>
            </a:r>
            <a:r>
              <a:rPr lang="de-DE" sz="1900" dirty="0">
                <a:latin typeface="Frutiger LT 55 Roman" panose="020B0602020204020204" pitchFamily="34" charset="0"/>
              </a:rPr>
              <a:t> and </a:t>
            </a:r>
            <a:r>
              <a:rPr lang="de-DE" sz="1900" dirty="0" err="1">
                <a:latin typeface="Frutiger LT 55 Roman" panose="020B0602020204020204" pitchFamily="34" charset="0"/>
              </a:rPr>
              <a:t>implants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ENT and </a:t>
            </a:r>
            <a:r>
              <a:rPr lang="de-DE" sz="1900" dirty="0" err="1">
                <a:latin typeface="Frutiger LT 55 Roman" panose="020B0602020204020204" pitchFamily="34" charset="0"/>
              </a:rPr>
              <a:t>plastic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surgery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general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surgery</a:t>
            </a:r>
            <a:endParaRPr lang="de-DE" sz="1900" dirty="0">
              <a:latin typeface="Frutiger LT 55 Roman" panose="020B0602020204020204" pitchFamily="34" charset="0"/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525A608-E657-4439-8E60-5F08C3E66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C579DA3-2208-4461-A258-3D81204AF3F0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2350523" y="0"/>
            <a:ext cx="752542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3A3F0D7-26A9-4E2A-ACC3-618127114741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886E2B-47AA-4DEA-BC32-8276502DCC3C}"/>
              </a:ext>
            </a:extLst>
          </p:cNvPr>
          <p:cNvSpPr txBox="1"/>
          <p:nvPr/>
        </p:nvSpPr>
        <p:spPr>
          <a:xfrm>
            <a:off x="406784" y="2141820"/>
            <a:ext cx="19092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cardio</a:t>
            </a:r>
            <a:endParaRPr lang="de-DE" sz="30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30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vascular</a:t>
            </a:r>
            <a:endParaRPr lang="de-DE" sz="30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instruments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for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cardiovascular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surgery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 and 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further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equipment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endParaRPr lang="de-DE" sz="32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04D2B18-9408-4964-B3F9-480206296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B5A438E-9592-4B86-90B6-63EB750CE122}"/>
              </a:ext>
            </a:extLst>
          </p:cNvPr>
          <p:cNvSpPr txBox="1">
            <a:spLocks/>
          </p:cNvSpPr>
          <p:nvPr/>
        </p:nvSpPr>
        <p:spPr>
          <a:xfrm>
            <a:off x="9958813" y="2221702"/>
            <a:ext cx="2224134" cy="28991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600" dirty="0" err="1">
                <a:latin typeface="Frutiger LT 55 Roman" panose="020B0602020204020204" pitchFamily="34" charset="0"/>
              </a:rPr>
              <a:t>Atrauma</a:t>
            </a:r>
            <a:r>
              <a:rPr lang="de-DE" sz="1600" dirty="0">
                <a:latin typeface="Frutiger LT 55 Roman" panose="020B0602020204020204" pitchFamily="34" charset="0"/>
              </a:rPr>
              <a:t> </a:t>
            </a:r>
            <a:r>
              <a:rPr lang="de-DE" sz="1600" dirty="0" err="1">
                <a:latin typeface="Frutiger LT 55 Roman" panose="020B0602020204020204" pitchFamily="34" charset="0"/>
              </a:rPr>
              <a:t>Forceps</a:t>
            </a:r>
            <a:r>
              <a:rPr lang="de-DE" sz="1600" dirty="0">
                <a:latin typeface="Frutiger LT 55 Roman" panose="020B0602020204020204" pitchFamily="34" charset="0"/>
              </a:rPr>
              <a:t> (Cooley, </a:t>
            </a:r>
            <a:r>
              <a:rPr lang="de-DE" sz="1600" dirty="0" err="1">
                <a:latin typeface="Frutiger LT 55 Roman" panose="020B0602020204020204" pitchFamily="34" charset="0"/>
              </a:rPr>
              <a:t>DeBakey</a:t>
            </a:r>
            <a:r>
              <a:rPr lang="de-DE" sz="1600" dirty="0">
                <a:latin typeface="Frutiger LT 55 Roman" panose="020B0602020204020204" pitchFamily="34" charset="0"/>
              </a:rPr>
              <a:t>, </a:t>
            </a:r>
            <a:r>
              <a:rPr lang="de-DE" sz="1600" dirty="0" err="1">
                <a:latin typeface="Frutiger LT 55 Roman" panose="020B0602020204020204" pitchFamily="34" charset="0"/>
              </a:rPr>
              <a:t>Glassman</a:t>
            </a:r>
            <a:r>
              <a:rPr lang="de-DE" sz="1600" dirty="0">
                <a:latin typeface="Frutiger LT 55 Roman" panose="020B0602020204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>
                <a:latin typeface="Frutiger LT 55 Roman" panose="020B0602020204020204" pitchFamily="34" charset="0"/>
              </a:rPr>
              <a:t>Bulldog- and</a:t>
            </a:r>
            <a:br>
              <a:rPr lang="de-DE" sz="1600" dirty="0">
                <a:latin typeface="Frutiger LT 55 Roman" panose="020B0602020204020204" pitchFamily="34" charset="0"/>
              </a:rPr>
            </a:br>
            <a:r>
              <a:rPr lang="de-DE" sz="1600" dirty="0">
                <a:latin typeface="Frutiger LT 55 Roman" panose="020B0602020204020204" pitchFamily="34" charset="0"/>
              </a:rPr>
              <a:t>Insert </a:t>
            </a:r>
            <a:r>
              <a:rPr lang="de-DE" sz="1600" dirty="0" err="1">
                <a:latin typeface="Frutiger LT 55 Roman" panose="020B0602020204020204" pitchFamily="34" charset="0"/>
              </a:rPr>
              <a:t>Clamps</a:t>
            </a:r>
            <a:endParaRPr lang="de-DE" sz="16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>
                <a:latin typeface="Frutiger LT 55 Roman" panose="020B0602020204020204" pitchFamily="34" charset="0"/>
              </a:rPr>
              <a:t>Thoracic </a:t>
            </a:r>
            <a:r>
              <a:rPr lang="de-DE" sz="1600" dirty="0" err="1">
                <a:latin typeface="Frutiger LT 55 Roman" panose="020B0602020204020204" pitchFamily="34" charset="0"/>
              </a:rPr>
              <a:t>Retractors</a:t>
            </a:r>
            <a:endParaRPr lang="de-DE" sz="16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 err="1">
                <a:latin typeface="Frutiger LT 55 Roman" panose="020B0602020204020204" pitchFamily="34" charset="0"/>
              </a:rPr>
              <a:t>Dilators</a:t>
            </a:r>
            <a:r>
              <a:rPr lang="de-DE" sz="1600" dirty="0">
                <a:latin typeface="Frutiger LT 55 Roman" panose="020B0602020204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600" dirty="0" err="1">
                <a:latin typeface="Frutiger LT 55 Roman" panose="020B0602020204020204" pitchFamily="34" charset="0"/>
              </a:rPr>
              <a:t>Needle</a:t>
            </a:r>
            <a:r>
              <a:rPr lang="de-DE" sz="1600" dirty="0">
                <a:latin typeface="Frutiger LT 55 Roman" panose="020B0602020204020204" pitchFamily="34" charset="0"/>
              </a:rPr>
              <a:t> Holders</a:t>
            </a:r>
          </a:p>
        </p:txBody>
      </p:sp>
    </p:spTree>
    <p:extLst>
      <p:ext uri="{BB962C8B-B14F-4D97-AF65-F5344CB8AC3E}">
        <p14:creationId xmlns:p14="http://schemas.microsoft.com/office/powerpoint/2010/main" val="288648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innen, Tisch, sitzend, Zahnbürste enthält.&#10;&#10;Automatisch generierte Beschreibung">
            <a:extLst>
              <a:ext uri="{FF2B5EF4-FFF2-40B4-BE49-F238E27FC236}">
                <a16:creationId xmlns:a16="http://schemas.microsoft.com/office/drawing/2014/main" id="{D0E92598-A56A-459D-A75F-BEF75561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3DA59A-A7E4-46AF-8721-0A0AE15F8B19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90116-1B0E-43F0-9AB6-B9574EF08693}"/>
              </a:ext>
            </a:extLst>
          </p:cNvPr>
          <p:cNvSpPr txBox="1"/>
          <p:nvPr/>
        </p:nvSpPr>
        <p:spPr>
          <a:xfrm>
            <a:off x="479208" y="1598939"/>
            <a:ext cx="21690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MICS / VATS</a:t>
            </a:r>
          </a:p>
          <a:p>
            <a:endParaRPr lang="de-DE" sz="32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inimal</a:t>
            </a: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I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nvasive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C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ardio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urgery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V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ideo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A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ssistant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T</a:t>
            </a:r>
            <a:r>
              <a:rPr lang="de-DE" sz="1600" dirty="0">
                <a:solidFill>
                  <a:schemeClr val="bg1"/>
                </a:solidFill>
                <a:latin typeface="Frutiger LT 55 Roman" panose="020B0602020204020204" pitchFamily="34" charset="0"/>
              </a:rPr>
              <a:t>horacic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</a:t>
            </a:r>
            <a:r>
              <a:rPr lang="de-DE" sz="1600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urgery</a:t>
            </a:r>
            <a:endParaRPr lang="de-DE" sz="1600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CE5502-5547-4213-BC5B-35EA8E5CE902}"/>
              </a:ext>
            </a:extLst>
          </p:cNvPr>
          <p:cNvSpPr/>
          <p:nvPr/>
        </p:nvSpPr>
        <p:spPr>
          <a:xfrm>
            <a:off x="3027249" y="4635372"/>
            <a:ext cx="8314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Frutiger LT 55 Roman" panose="020B0602020204020204" pitchFamily="34" charset="0"/>
              </a:rPr>
              <a:t>Minimal Invasive </a:t>
            </a:r>
            <a:r>
              <a:rPr lang="de-DE" b="1" dirty="0" err="1">
                <a:latin typeface="Frutiger LT 55 Roman" panose="020B0602020204020204" pitchFamily="34" charset="0"/>
              </a:rPr>
              <a:t>Surgery</a:t>
            </a: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pPr>
              <a:buClr>
                <a:srgbClr val="034DA2"/>
              </a:buClr>
            </a:pPr>
            <a:r>
              <a:rPr lang="en-US" dirty="0">
                <a:latin typeface="Frutiger LT 55 Roman" panose="020B0602020204020204" pitchFamily="34" charset="0"/>
                <a:sym typeface="Wingdings" pitchFamily="2" charset="2"/>
              </a:rPr>
              <a:t>Instruments can be easily cleaned and be flushed through.</a:t>
            </a:r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518FDC-9465-4196-AEB5-B9EBEDDB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3BA08A-8FA8-4F69-AC19-9E472AC47247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Clamps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Scissors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Suction</a:t>
            </a:r>
            <a:r>
              <a:rPr lang="de-DE" sz="1900" dirty="0">
                <a:latin typeface="Frutiger LT 55 Roman" panose="020B0602020204020204" pitchFamily="34" charset="0"/>
              </a:rPr>
              <a:t> </a:t>
            </a:r>
            <a:r>
              <a:rPr lang="de-DE" sz="1900" dirty="0" err="1">
                <a:latin typeface="Frutiger LT 55 Roman" panose="020B0602020204020204" pitchFamily="34" charset="0"/>
              </a:rPr>
              <a:t>Tubes</a:t>
            </a:r>
            <a:endParaRPr lang="de-DE" sz="1900" dirty="0">
              <a:latin typeface="Frutiger LT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E92598-A56A-459D-A75F-BEF75561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 flipH="1">
            <a:off x="2350523" y="0"/>
            <a:ext cx="7526808" cy="50178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F3DA59A-A7E4-46AF-8721-0A0AE15F8B19}"/>
              </a:ext>
            </a:extLst>
          </p:cNvPr>
          <p:cNvSpPr/>
          <p:nvPr/>
        </p:nvSpPr>
        <p:spPr>
          <a:xfrm>
            <a:off x="277586" y="0"/>
            <a:ext cx="2072937" cy="6857999"/>
          </a:xfrm>
          <a:prstGeom prst="rect">
            <a:avLst/>
          </a:prstGeom>
          <a:solidFill>
            <a:srgbClr val="034DA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90116-1B0E-43F0-9AB6-B9574EF08693}"/>
              </a:ext>
            </a:extLst>
          </p:cNvPr>
          <p:cNvSpPr txBox="1"/>
          <p:nvPr/>
        </p:nvSpPr>
        <p:spPr>
          <a:xfrm>
            <a:off x="392120" y="1863632"/>
            <a:ext cx="216908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Caspar</a:t>
            </a:r>
          </a:p>
          <a:p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McCulloch</a:t>
            </a:r>
          </a:p>
          <a:p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2500" b="1" dirty="0" err="1">
                <a:solidFill>
                  <a:schemeClr val="bg1"/>
                </a:solidFill>
                <a:latin typeface="Frutiger LT 55 Roman" panose="020B0602020204020204" pitchFamily="34" charset="0"/>
              </a:rPr>
              <a:t>Scoville</a:t>
            </a:r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endParaRPr lang="de-DE" sz="2500" b="1" dirty="0">
              <a:solidFill>
                <a:schemeClr val="bg1"/>
              </a:solidFill>
              <a:latin typeface="Frutiger LT 55 Roman" panose="020B0602020204020204" pitchFamily="34" charset="0"/>
            </a:endParaRPr>
          </a:p>
          <a:p>
            <a:r>
              <a:rPr lang="de-DE" sz="2500" b="1" dirty="0">
                <a:solidFill>
                  <a:schemeClr val="bg1"/>
                </a:solidFill>
                <a:latin typeface="Frutiger LT 55 Roman" panose="020B0602020204020204" pitchFamily="34" charset="0"/>
              </a:rPr>
              <a:t>French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CE5502-5547-4213-BC5B-35EA8E5CE902}"/>
              </a:ext>
            </a:extLst>
          </p:cNvPr>
          <p:cNvSpPr/>
          <p:nvPr/>
        </p:nvSpPr>
        <p:spPr>
          <a:xfrm>
            <a:off x="3027250" y="4635372"/>
            <a:ext cx="7036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latin typeface="Frutiger LT 55 Roman" panose="020B0602020204020204" pitchFamily="34" charset="0"/>
              </a:rPr>
              <a:t>Spine</a:t>
            </a:r>
            <a:r>
              <a:rPr lang="de-DE" b="1" dirty="0">
                <a:latin typeface="Frutiger LT 55 Roman" panose="020B0602020204020204" pitchFamily="34" charset="0"/>
              </a:rPr>
              <a:t> Systems</a:t>
            </a:r>
          </a:p>
          <a:p>
            <a:endParaRPr lang="de-DE" dirty="0">
              <a:latin typeface="Frutiger LT 55 Roman" panose="020B0602020204020204" pitchFamily="34" charset="0"/>
              <a:sym typeface="Wingdings" pitchFamily="2" charset="2"/>
            </a:endParaRPr>
          </a:p>
          <a:p>
            <a:r>
              <a:rPr lang="de-DE" dirty="0" err="1">
                <a:latin typeface="Frutiger LT 55 Roman" panose="020B0602020204020204" pitchFamily="34" charset="0"/>
              </a:rPr>
              <a:t>For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spine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we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produce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standard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retractors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as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well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as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three</a:t>
            </a:r>
            <a:r>
              <a:rPr lang="de-DE" dirty="0">
                <a:latin typeface="Frutiger LT 55 Roman" panose="020B0602020204020204" pitchFamily="34" charset="0"/>
              </a:rPr>
              <a:t> different </a:t>
            </a:r>
            <a:r>
              <a:rPr lang="de-DE" dirty="0" err="1">
                <a:latin typeface="Frutiger LT 55 Roman" panose="020B0602020204020204" pitchFamily="34" charset="0"/>
              </a:rPr>
              <a:t>spine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systems</a:t>
            </a:r>
            <a:r>
              <a:rPr lang="de-DE" dirty="0">
                <a:latin typeface="Frutiger LT 55 Roman" panose="020B0602020204020204" pitchFamily="34" charset="0"/>
              </a:rPr>
              <a:t>:</a:t>
            </a:r>
          </a:p>
          <a:p>
            <a:r>
              <a:rPr lang="de-DE" dirty="0" err="1">
                <a:latin typeface="Frutiger LT 55 Roman" panose="020B0602020204020204" pitchFamily="34" charset="0"/>
              </a:rPr>
              <a:t>Scoville</a:t>
            </a:r>
            <a:r>
              <a:rPr lang="de-DE" dirty="0">
                <a:latin typeface="Frutiger LT 55 Roman" panose="020B0602020204020204" pitchFamily="34" charset="0"/>
              </a:rPr>
              <a:t>-System, McCulloch-System and </a:t>
            </a:r>
            <a:r>
              <a:rPr lang="de-DE" dirty="0" err="1">
                <a:latin typeface="Frutiger LT 55 Roman" panose="020B0602020204020204" pitchFamily="34" charset="0"/>
              </a:rPr>
              <a:t>the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Reuchlen</a:t>
            </a:r>
            <a:r>
              <a:rPr lang="de-DE" dirty="0">
                <a:latin typeface="Frutiger LT 55 Roman" panose="020B0602020204020204" pitchFamily="34" charset="0"/>
              </a:rPr>
              <a:t> </a:t>
            </a:r>
            <a:r>
              <a:rPr lang="de-DE" dirty="0" err="1">
                <a:latin typeface="Frutiger LT 55 Roman" panose="020B0602020204020204" pitchFamily="34" charset="0"/>
              </a:rPr>
              <a:t>Cervical</a:t>
            </a:r>
            <a:r>
              <a:rPr lang="de-DE" dirty="0">
                <a:latin typeface="Frutiger LT 55 Roman" panose="020B0602020204020204" pitchFamily="34" charset="0"/>
              </a:rPr>
              <a:t>-System Caspar (RCS).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518FDC-9465-4196-AEB5-B9EBEDDB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25" y="137065"/>
            <a:ext cx="2022266" cy="1019381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A3BA08A-8FA8-4F69-AC19-9E472AC47247}"/>
              </a:ext>
            </a:extLst>
          </p:cNvPr>
          <p:cNvSpPr txBox="1">
            <a:spLocks/>
          </p:cNvSpPr>
          <p:nvPr/>
        </p:nvSpPr>
        <p:spPr>
          <a:xfrm>
            <a:off x="9982747" y="3744587"/>
            <a:ext cx="2022267" cy="1440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Retractors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 err="1">
                <a:latin typeface="Frutiger LT 55 Roman" panose="020B0602020204020204" pitchFamily="34" charset="0"/>
              </a:rPr>
              <a:t>Valves</a:t>
            </a:r>
            <a:endParaRPr lang="de-DE" sz="1900" dirty="0">
              <a:latin typeface="Frutiger LT 55 Roman" panose="020B06020202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900" dirty="0">
                <a:latin typeface="Frutiger LT 55 Roman" panose="020B0602020204020204" pitchFamily="34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38799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uiExpand="1" build="p"/>
    </p:bldLst>
  </p:timing>
</p:sld>
</file>

<file path=ppt/theme/theme1.xml><?xml version="1.0" encoding="utf-8"?>
<a:theme xmlns:a="http://schemas.openxmlformats.org/drawingml/2006/main" name="Atlas">
  <a:themeElements>
    <a:clrScheme name="Benutzerdefinier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DA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treme Schatten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</Words>
  <Application>Microsoft Office PowerPoint</Application>
  <PresentationFormat>Breitbild</PresentationFormat>
  <Paragraphs>121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Calibri Light</vt:lpstr>
      <vt:lpstr>Frutiger LT 45 Light</vt:lpstr>
      <vt:lpstr>Frutiger LT 55 Roman</vt:lpstr>
      <vt:lpstr>Rockwell</vt:lpstr>
      <vt:lpstr>Symbol</vt:lpstr>
      <vt:lpstr>Wingdings</vt:lpstr>
      <vt:lpstr>Atlas</vt:lpstr>
      <vt:lpstr>Welcome</vt:lpstr>
      <vt:lpstr>PowerPoint-Präsentation</vt:lpstr>
      <vt:lpstr>PowerPoint-Präsentation</vt:lpstr>
      <vt:lpstr>Our objective for the benefit of the patient</vt:lpstr>
      <vt:lpstr>Hightest quality Minimal tolerances and identical reprocucibility</vt:lpstr>
      <vt:lpstr>Our products according to field of application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Construction The interface between product idea and production</vt:lpstr>
      <vt:lpstr>PowerPoint-Präsentation</vt:lpstr>
      <vt:lpstr>PowerPoint-Präsentation</vt:lpstr>
      <vt:lpstr>PowerPoint-Präsentation</vt:lpstr>
      <vt:lpstr>We look forward  to your visit: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Denise Mein</dc:creator>
  <cp:lastModifiedBy>Denise Mein</cp:lastModifiedBy>
  <cp:revision>175</cp:revision>
  <dcterms:created xsi:type="dcterms:W3CDTF">2020-09-10T08:06:36Z</dcterms:created>
  <dcterms:modified xsi:type="dcterms:W3CDTF">2020-11-24T15:44:52Z</dcterms:modified>
</cp:coreProperties>
</file>